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12" r:id="rId3"/>
    <p:sldId id="301" r:id="rId4"/>
    <p:sldId id="315" r:id="rId5"/>
    <p:sldId id="322" r:id="rId6"/>
    <p:sldId id="313" r:id="rId7"/>
    <p:sldId id="314" r:id="rId8"/>
    <p:sldId id="303" r:id="rId9"/>
    <p:sldId id="305" r:id="rId10"/>
    <p:sldId id="263" r:id="rId11"/>
    <p:sldId id="316" r:id="rId12"/>
    <p:sldId id="324" r:id="rId13"/>
    <p:sldId id="317" r:id="rId14"/>
    <p:sldId id="325" r:id="rId15"/>
    <p:sldId id="318" r:id="rId16"/>
    <p:sldId id="326" r:id="rId17"/>
    <p:sldId id="319" r:id="rId18"/>
    <p:sldId id="320" r:id="rId19"/>
    <p:sldId id="264" r:id="rId20"/>
    <p:sldId id="321" r:id="rId21"/>
    <p:sldId id="274" r:id="rId22"/>
    <p:sldId id="276" r:id="rId23"/>
    <p:sldId id="323" r:id="rId24"/>
    <p:sldId id="299" r:id="rId25"/>
    <p:sldId id="278" r:id="rId26"/>
    <p:sldId id="279" r:id="rId27"/>
    <p:sldId id="280" r:id="rId28"/>
    <p:sldId id="281" r:id="rId29"/>
    <p:sldId id="286" r:id="rId30"/>
    <p:sldId id="311" r:id="rId31"/>
    <p:sldId id="310" r:id="rId32"/>
    <p:sldId id="307" r:id="rId33"/>
    <p:sldId id="288" r:id="rId34"/>
    <p:sldId id="2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94660"/>
  </p:normalViewPr>
  <p:slideViewPr>
    <p:cSldViewPr>
      <p:cViewPr>
        <p:scale>
          <a:sx n="94" d="100"/>
          <a:sy n="94" d="100"/>
        </p:scale>
        <p:origin x="-600"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D46F23-5CCB-4ECF-A79D-74863421A32C}" type="doc">
      <dgm:prSet loTypeId="urn:microsoft.com/office/officeart/2005/8/layout/hierarchy2" loCatId="hierarchy" qsTypeId="urn:microsoft.com/office/officeart/2005/8/quickstyle/simple2" qsCatId="simple" csTypeId="urn:microsoft.com/office/officeart/2005/8/colors/accent3_1" csCatId="accent3" phldr="1"/>
      <dgm:spPr/>
      <dgm:t>
        <a:bodyPr/>
        <a:lstStyle/>
        <a:p>
          <a:endParaRPr lang="en-US"/>
        </a:p>
      </dgm:t>
    </dgm:pt>
    <dgm:pt modelId="{2D9D82B1-D24D-4575-A1E5-99C5E8ECDC78}">
      <dgm:prSet phldrT="[Text]" custT="1"/>
      <dgm:spPr>
        <a:ln>
          <a:solidFill>
            <a:srgbClr val="FFC000"/>
          </a:solidFill>
        </a:ln>
      </dgm:spPr>
      <dgm:t>
        <a:bodyPr/>
        <a:lstStyle/>
        <a:p>
          <a:r>
            <a:rPr lang="sr-Latn-CS" sz="1600" b="1" noProof="0" dirty="0" smtClean="0">
              <a:latin typeface="Calibri" pitchFamily="34" charset="0"/>
            </a:rPr>
            <a:t>Troškovi prilagođavanja regulativi</a:t>
          </a:r>
          <a:endParaRPr lang="sr-Latn-CS" sz="1600" b="1" noProof="0" dirty="0">
            <a:latin typeface="Calibri" pitchFamily="34" charset="0"/>
          </a:endParaRPr>
        </a:p>
      </dgm:t>
    </dgm:pt>
    <dgm:pt modelId="{D56A7299-04DE-48C0-8ACD-34D3C9E1940E}" type="parTrans" cxnId="{F0D92432-AA4F-495D-96B3-D8F65E18B7AC}">
      <dgm:prSet/>
      <dgm:spPr/>
      <dgm:t>
        <a:bodyPr/>
        <a:lstStyle/>
        <a:p>
          <a:endParaRPr lang="en-US" sz="4800">
            <a:latin typeface="Calibri" pitchFamily="34" charset="0"/>
          </a:endParaRPr>
        </a:p>
      </dgm:t>
    </dgm:pt>
    <dgm:pt modelId="{CCB55E63-5AA4-462E-811C-A0F84F32691F}" type="sibTrans" cxnId="{F0D92432-AA4F-495D-96B3-D8F65E18B7AC}">
      <dgm:prSet/>
      <dgm:spPr/>
      <dgm:t>
        <a:bodyPr/>
        <a:lstStyle/>
        <a:p>
          <a:endParaRPr lang="en-US" sz="4800">
            <a:latin typeface="Calibri" pitchFamily="34" charset="0"/>
          </a:endParaRPr>
        </a:p>
      </dgm:t>
    </dgm:pt>
    <dgm:pt modelId="{9DAC9B16-E4F5-4A56-B706-31800C29C4E8}">
      <dgm:prSet phldrT="[Text]" custT="1"/>
      <dgm:spPr>
        <a:ln>
          <a:solidFill>
            <a:srgbClr val="FFC000"/>
          </a:solidFill>
        </a:ln>
      </dgm:spPr>
      <dgm:t>
        <a:bodyPr/>
        <a:lstStyle/>
        <a:p>
          <a:r>
            <a:rPr lang="sr-Latn-CS" sz="1600" b="1" noProof="0" dirty="0" smtClean="0">
              <a:latin typeface="Calibri" pitchFamily="34" charset="0"/>
            </a:rPr>
            <a:t>Finansijski troškovi </a:t>
          </a:r>
          <a:r>
            <a:rPr lang="sr-Latn-CS" sz="1600" noProof="0" dirty="0" smtClean="0">
              <a:latin typeface="Calibri" pitchFamily="34" charset="0"/>
            </a:rPr>
            <a:t>(porezi, carine, itd.)</a:t>
          </a:r>
          <a:endParaRPr lang="sr-Latn-CS" sz="1600" noProof="0" dirty="0">
            <a:latin typeface="Calibri" pitchFamily="34" charset="0"/>
          </a:endParaRPr>
        </a:p>
      </dgm:t>
    </dgm:pt>
    <dgm:pt modelId="{DC80564A-0EFA-47E1-99BA-18A278DCA2CB}" type="parTrans" cxnId="{2AC782CD-EA1B-48E8-8E4E-BEF9918D46A9}">
      <dgm:prSet custT="1"/>
      <dgm:spPr>
        <a:ln w="38100">
          <a:solidFill>
            <a:srgbClr val="FFC000"/>
          </a:solidFill>
        </a:ln>
      </dgm:spPr>
      <dgm:t>
        <a:bodyPr/>
        <a:lstStyle/>
        <a:p>
          <a:endParaRPr lang="en-US" sz="1200">
            <a:latin typeface="Calibri" pitchFamily="34" charset="0"/>
          </a:endParaRPr>
        </a:p>
      </dgm:t>
    </dgm:pt>
    <dgm:pt modelId="{2ACDC1DD-6C28-40B8-BFBA-5C6F1967E9D6}" type="sibTrans" cxnId="{2AC782CD-EA1B-48E8-8E4E-BEF9918D46A9}">
      <dgm:prSet/>
      <dgm:spPr/>
      <dgm:t>
        <a:bodyPr/>
        <a:lstStyle/>
        <a:p>
          <a:endParaRPr lang="en-US" sz="4800">
            <a:latin typeface="Calibri" pitchFamily="34" charset="0"/>
          </a:endParaRPr>
        </a:p>
      </dgm:t>
    </dgm:pt>
    <dgm:pt modelId="{E121E687-B43A-4392-8813-C0AC7C63AB00}">
      <dgm:prSet phldrT="[Text]" custT="1"/>
      <dgm:spPr>
        <a:ln>
          <a:solidFill>
            <a:srgbClr val="FFC000"/>
          </a:solidFill>
        </a:ln>
      </dgm:spPr>
      <dgm:t>
        <a:bodyPr/>
        <a:lstStyle/>
        <a:p>
          <a:r>
            <a:rPr lang="sr-Latn-CS" sz="1600" b="1" i="0" noProof="0" dirty="0" smtClean="0">
              <a:latin typeface="Calibri" pitchFamily="34" charset="0"/>
            </a:rPr>
            <a:t>Strukturni troškovi primjene propisa</a:t>
          </a:r>
          <a:r>
            <a:rPr lang="sr-Latn-CS" sz="1600" b="0" i="0" noProof="0" dirty="0" smtClean="0">
              <a:latin typeface="Calibri" pitchFamily="34" charset="0"/>
            </a:rPr>
            <a:t> - i</a:t>
          </a:r>
          <a:r>
            <a:rPr lang="sr-Latn-CS" sz="1600" noProof="0" dirty="0" smtClean="0">
              <a:latin typeface="Calibri" pitchFamily="34" charset="0"/>
            </a:rPr>
            <a:t>zmjena proizvodnog procesa ili proizvoda kako bi se usaglasili sa regulatornim zahtjevom</a:t>
          </a:r>
          <a:endParaRPr lang="sr-Latn-CS" sz="1600" noProof="0" dirty="0">
            <a:latin typeface="Calibri" pitchFamily="34" charset="0"/>
          </a:endParaRPr>
        </a:p>
      </dgm:t>
    </dgm:pt>
    <dgm:pt modelId="{F0400E49-E3A7-441A-95F9-13A1C13CCA88}" type="sibTrans" cxnId="{F3A9C15B-64BA-4B85-947C-0A60915B2285}">
      <dgm:prSet/>
      <dgm:spPr/>
      <dgm:t>
        <a:bodyPr/>
        <a:lstStyle/>
        <a:p>
          <a:endParaRPr lang="en-US" sz="4800">
            <a:latin typeface="Calibri" pitchFamily="34" charset="0"/>
          </a:endParaRPr>
        </a:p>
      </dgm:t>
    </dgm:pt>
    <dgm:pt modelId="{B3749D16-DBA2-4AFC-BBD8-162D623A2B5F}" type="parTrans" cxnId="{F3A9C15B-64BA-4B85-947C-0A60915B2285}">
      <dgm:prSet custT="1"/>
      <dgm:spPr>
        <a:ln w="38100">
          <a:solidFill>
            <a:srgbClr val="FFC000"/>
          </a:solidFill>
        </a:ln>
      </dgm:spPr>
      <dgm:t>
        <a:bodyPr/>
        <a:lstStyle/>
        <a:p>
          <a:endParaRPr lang="en-US" sz="1200">
            <a:latin typeface="Calibri" pitchFamily="34" charset="0"/>
          </a:endParaRPr>
        </a:p>
      </dgm:t>
    </dgm:pt>
    <dgm:pt modelId="{E3342E81-3AA4-4201-8D4D-0091F825506B}">
      <dgm:prSet phldrT="[Text]" custT="1"/>
      <dgm:spPr>
        <a:ln>
          <a:solidFill>
            <a:srgbClr val="FFC000"/>
          </a:solidFill>
        </a:ln>
      </dgm:spPr>
      <dgm:t>
        <a:bodyPr/>
        <a:lstStyle/>
        <a:p>
          <a:r>
            <a:rPr lang="sr-Latn-CS" sz="1600" b="1" noProof="0" dirty="0" smtClean="0">
              <a:latin typeface="Calibri" pitchFamily="34" charset="0"/>
            </a:rPr>
            <a:t>Administrativni troškovi</a:t>
          </a:r>
          <a:endParaRPr lang="sr-Latn-CS" sz="1600" b="1" noProof="0" dirty="0">
            <a:latin typeface="Calibri" pitchFamily="34" charset="0"/>
          </a:endParaRPr>
        </a:p>
      </dgm:t>
    </dgm:pt>
    <dgm:pt modelId="{E36139D3-4CD5-4BD6-BFA2-5647B19CF998}" type="parTrans" cxnId="{F80F491F-4115-4936-AF45-4BE8DF769491}">
      <dgm:prSet custT="1"/>
      <dgm:spPr>
        <a:ln w="38100">
          <a:solidFill>
            <a:srgbClr val="FFC000"/>
          </a:solidFill>
        </a:ln>
      </dgm:spPr>
      <dgm:t>
        <a:bodyPr/>
        <a:lstStyle/>
        <a:p>
          <a:endParaRPr lang="en-US" sz="1200">
            <a:latin typeface="Calibri" pitchFamily="34" charset="0"/>
          </a:endParaRPr>
        </a:p>
      </dgm:t>
    </dgm:pt>
    <dgm:pt modelId="{A5982D47-29B5-472B-A841-515CF38468BD}" type="sibTrans" cxnId="{F80F491F-4115-4936-AF45-4BE8DF769491}">
      <dgm:prSet/>
      <dgm:spPr/>
      <dgm:t>
        <a:bodyPr/>
        <a:lstStyle/>
        <a:p>
          <a:endParaRPr lang="en-US" sz="4800">
            <a:latin typeface="Calibri" pitchFamily="34" charset="0"/>
          </a:endParaRPr>
        </a:p>
      </dgm:t>
    </dgm:pt>
    <dgm:pt modelId="{742140F0-FBC3-4508-8ED3-61076B881FFF}">
      <dgm:prSet phldrT="[Text]" custT="1"/>
      <dgm:spPr>
        <a:solidFill>
          <a:srgbClr val="FFC000"/>
        </a:solidFill>
        <a:ln>
          <a:solidFill>
            <a:srgbClr val="FFC000"/>
          </a:solidFill>
        </a:ln>
      </dgm:spPr>
      <dgm:t>
        <a:bodyPr/>
        <a:lstStyle/>
        <a:p>
          <a:r>
            <a:rPr lang="sr-Latn-CS" sz="1600" b="1" noProof="0" dirty="0" smtClean="0">
              <a:latin typeface="Calibri" pitchFamily="34" charset="0"/>
            </a:rPr>
            <a:t>Administrativno opterećenje </a:t>
          </a:r>
          <a:r>
            <a:rPr lang="sr-Latn-CS" sz="1600" b="0" noProof="0" dirty="0" smtClean="0">
              <a:latin typeface="Calibri" pitchFamily="34" charset="0"/>
            </a:rPr>
            <a:t>a</a:t>
          </a:r>
          <a:r>
            <a:rPr lang="sr-Latn-CS" sz="1600" noProof="0" dirty="0" smtClean="0">
              <a:latin typeface="Calibri" pitchFamily="34" charset="0"/>
            </a:rPr>
            <a:t>dministrativni troškovi nastali usljed postojanja propisa</a:t>
          </a:r>
          <a:endParaRPr lang="sr-Latn-CS" sz="1600" noProof="0" dirty="0">
            <a:latin typeface="Calibri" pitchFamily="34" charset="0"/>
          </a:endParaRPr>
        </a:p>
      </dgm:t>
    </dgm:pt>
    <dgm:pt modelId="{EECF985F-0A0D-4F43-8CB3-3AF89EEC1F3B}" type="parTrans" cxnId="{8178557B-3EB0-4961-8D30-693A6E4BF6AF}">
      <dgm:prSet custT="1"/>
      <dgm:spPr>
        <a:ln w="38100">
          <a:solidFill>
            <a:srgbClr val="FFC000"/>
          </a:solidFill>
        </a:ln>
      </dgm:spPr>
      <dgm:t>
        <a:bodyPr/>
        <a:lstStyle/>
        <a:p>
          <a:endParaRPr lang="en-US" sz="1200">
            <a:latin typeface="Calibri" pitchFamily="34" charset="0"/>
          </a:endParaRPr>
        </a:p>
      </dgm:t>
    </dgm:pt>
    <dgm:pt modelId="{30F418DF-C681-4EE2-A9AD-DCE9DE399C15}" type="sibTrans" cxnId="{8178557B-3EB0-4961-8D30-693A6E4BF6AF}">
      <dgm:prSet/>
      <dgm:spPr/>
      <dgm:t>
        <a:bodyPr/>
        <a:lstStyle/>
        <a:p>
          <a:endParaRPr lang="en-US" sz="4800">
            <a:latin typeface="Calibri" pitchFamily="34" charset="0"/>
          </a:endParaRPr>
        </a:p>
      </dgm:t>
    </dgm:pt>
    <dgm:pt modelId="{3959A4E8-71F4-47DB-919C-0B0A7AA29607}">
      <dgm:prSet phldrT="[Text]" custT="1"/>
      <dgm:spPr>
        <a:ln>
          <a:solidFill>
            <a:srgbClr val="FFC000"/>
          </a:solidFill>
        </a:ln>
      </dgm:spPr>
      <dgm:t>
        <a:bodyPr/>
        <a:lstStyle/>
        <a:p>
          <a:r>
            <a:rPr lang="sr-Latn-CS" sz="1600" b="1" noProof="0" dirty="0" smtClean="0">
              <a:latin typeface="Calibri" pitchFamily="34" charset="0"/>
            </a:rPr>
            <a:t>Administrativni troškovi nastali aktivnostima preduzeća koje bi ono činilo i bez postojanja propisa</a:t>
          </a:r>
          <a:endParaRPr lang="sr-Latn-CS" sz="1600" b="1" noProof="0" dirty="0">
            <a:latin typeface="Calibri" pitchFamily="34" charset="0"/>
          </a:endParaRPr>
        </a:p>
      </dgm:t>
    </dgm:pt>
    <dgm:pt modelId="{22A07A58-01AF-420E-9D2E-C48D0FCC067C}" type="parTrans" cxnId="{164BFC8A-9E13-4009-8FC5-9D4907B44F32}">
      <dgm:prSet custT="1"/>
      <dgm:spPr>
        <a:ln w="38100">
          <a:solidFill>
            <a:srgbClr val="FFC000"/>
          </a:solidFill>
        </a:ln>
      </dgm:spPr>
      <dgm:t>
        <a:bodyPr/>
        <a:lstStyle/>
        <a:p>
          <a:endParaRPr lang="en-US" sz="1200">
            <a:latin typeface="Calibri" pitchFamily="34" charset="0"/>
          </a:endParaRPr>
        </a:p>
      </dgm:t>
    </dgm:pt>
    <dgm:pt modelId="{005FADCA-CBD5-4399-A166-F778EE453082}" type="sibTrans" cxnId="{164BFC8A-9E13-4009-8FC5-9D4907B44F32}">
      <dgm:prSet/>
      <dgm:spPr/>
      <dgm:t>
        <a:bodyPr/>
        <a:lstStyle/>
        <a:p>
          <a:endParaRPr lang="en-US" sz="4800">
            <a:latin typeface="Calibri" pitchFamily="34" charset="0"/>
          </a:endParaRPr>
        </a:p>
      </dgm:t>
    </dgm:pt>
    <dgm:pt modelId="{1A322787-3B89-44F0-B75F-6B7D3C6441EF}" type="pres">
      <dgm:prSet presAssocID="{21D46F23-5CCB-4ECF-A79D-74863421A32C}" presName="diagram" presStyleCnt="0">
        <dgm:presLayoutVars>
          <dgm:chPref val="1"/>
          <dgm:dir/>
          <dgm:animOne val="branch"/>
          <dgm:animLvl val="lvl"/>
          <dgm:resizeHandles val="exact"/>
        </dgm:presLayoutVars>
      </dgm:prSet>
      <dgm:spPr/>
      <dgm:t>
        <a:bodyPr/>
        <a:lstStyle/>
        <a:p>
          <a:endParaRPr lang="en-US"/>
        </a:p>
      </dgm:t>
    </dgm:pt>
    <dgm:pt modelId="{C8D79CC0-4E37-4A78-901A-305DC4CFCF01}" type="pres">
      <dgm:prSet presAssocID="{2D9D82B1-D24D-4575-A1E5-99C5E8ECDC78}" presName="root1" presStyleCnt="0"/>
      <dgm:spPr/>
      <dgm:t>
        <a:bodyPr/>
        <a:lstStyle/>
        <a:p>
          <a:endParaRPr lang="sr-Latn-CS"/>
        </a:p>
      </dgm:t>
    </dgm:pt>
    <dgm:pt modelId="{871484E2-E757-4474-8EAE-EF7EA4A99247}" type="pres">
      <dgm:prSet presAssocID="{2D9D82B1-D24D-4575-A1E5-99C5E8ECDC78}" presName="LevelOneTextNode" presStyleLbl="node0" presStyleIdx="0" presStyleCnt="1">
        <dgm:presLayoutVars>
          <dgm:chPref val="3"/>
        </dgm:presLayoutVars>
      </dgm:prSet>
      <dgm:spPr/>
      <dgm:t>
        <a:bodyPr/>
        <a:lstStyle/>
        <a:p>
          <a:endParaRPr lang="en-US"/>
        </a:p>
      </dgm:t>
    </dgm:pt>
    <dgm:pt modelId="{683BF83A-7B07-496D-82EC-B94751B4CD27}" type="pres">
      <dgm:prSet presAssocID="{2D9D82B1-D24D-4575-A1E5-99C5E8ECDC78}" presName="level2hierChild" presStyleCnt="0"/>
      <dgm:spPr/>
      <dgm:t>
        <a:bodyPr/>
        <a:lstStyle/>
        <a:p>
          <a:endParaRPr lang="sr-Latn-CS"/>
        </a:p>
      </dgm:t>
    </dgm:pt>
    <dgm:pt modelId="{8EA7B938-4555-484F-9B85-955AB3EAE806}" type="pres">
      <dgm:prSet presAssocID="{DC80564A-0EFA-47E1-99BA-18A278DCA2CB}" presName="conn2-1" presStyleLbl="parChTrans1D2" presStyleIdx="0" presStyleCnt="3"/>
      <dgm:spPr/>
      <dgm:t>
        <a:bodyPr/>
        <a:lstStyle/>
        <a:p>
          <a:endParaRPr lang="en-US"/>
        </a:p>
      </dgm:t>
    </dgm:pt>
    <dgm:pt modelId="{E3A49481-78E6-42B6-AF2B-8F185C24624D}" type="pres">
      <dgm:prSet presAssocID="{DC80564A-0EFA-47E1-99BA-18A278DCA2CB}" presName="connTx" presStyleLbl="parChTrans1D2" presStyleIdx="0" presStyleCnt="3"/>
      <dgm:spPr/>
      <dgm:t>
        <a:bodyPr/>
        <a:lstStyle/>
        <a:p>
          <a:endParaRPr lang="en-US"/>
        </a:p>
      </dgm:t>
    </dgm:pt>
    <dgm:pt modelId="{03F4F42D-0B06-450D-9B3E-714D62180BBA}" type="pres">
      <dgm:prSet presAssocID="{9DAC9B16-E4F5-4A56-B706-31800C29C4E8}" presName="root2" presStyleCnt="0"/>
      <dgm:spPr/>
      <dgm:t>
        <a:bodyPr/>
        <a:lstStyle/>
        <a:p>
          <a:endParaRPr lang="sr-Latn-CS"/>
        </a:p>
      </dgm:t>
    </dgm:pt>
    <dgm:pt modelId="{F3414C8B-8309-43B7-8146-199A626847B0}" type="pres">
      <dgm:prSet presAssocID="{9DAC9B16-E4F5-4A56-B706-31800C29C4E8}" presName="LevelTwoTextNode" presStyleLbl="node2" presStyleIdx="0" presStyleCnt="3" custScaleX="151372">
        <dgm:presLayoutVars>
          <dgm:chPref val="3"/>
        </dgm:presLayoutVars>
      </dgm:prSet>
      <dgm:spPr/>
      <dgm:t>
        <a:bodyPr/>
        <a:lstStyle/>
        <a:p>
          <a:endParaRPr lang="en-US"/>
        </a:p>
      </dgm:t>
    </dgm:pt>
    <dgm:pt modelId="{687382D3-5652-4542-AA26-64CB2D7CF5F4}" type="pres">
      <dgm:prSet presAssocID="{9DAC9B16-E4F5-4A56-B706-31800C29C4E8}" presName="level3hierChild" presStyleCnt="0"/>
      <dgm:spPr/>
      <dgm:t>
        <a:bodyPr/>
        <a:lstStyle/>
        <a:p>
          <a:endParaRPr lang="sr-Latn-CS"/>
        </a:p>
      </dgm:t>
    </dgm:pt>
    <dgm:pt modelId="{8C4B4817-3CCF-41BD-899E-8E80B5A8AA63}" type="pres">
      <dgm:prSet presAssocID="{B3749D16-DBA2-4AFC-BBD8-162D623A2B5F}" presName="conn2-1" presStyleLbl="parChTrans1D2" presStyleIdx="1" presStyleCnt="3"/>
      <dgm:spPr/>
      <dgm:t>
        <a:bodyPr/>
        <a:lstStyle/>
        <a:p>
          <a:endParaRPr lang="en-US"/>
        </a:p>
      </dgm:t>
    </dgm:pt>
    <dgm:pt modelId="{8E9DCEED-0C6D-40E1-B880-C8794C26CA46}" type="pres">
      <dgm:prSet presAssocID="{B3749D16-DBA2-4AFC-BBD8-162D623A2B5F}" presName="connTx" presStyleLbl="parChTrans1D2" presStyleIdx="1" presStyleCnt="3"/>
      <dgm:spPr/>
      <dgm:t>
        <a:bodyPr/>
        <a:lstStyle/>
        <a:p>
          <a:endParaRPr lang="en-US"/>
        </a:p>
      </dgm:t>
    </dgm:pt>
    <dgm:pt modelId="{09482D72-238D-4ECA-BAE9-84F3F1ED34C5}" type="pres">
      <dgm:prSet presAssocID="{E121E687-B43A-4392-8813-C0AC7C63AB00}" presName="root2" presStyleCnt="0"/>
      <dgm:spPr/>
      <dgm:t>
        <a:bodyPr/>
        <a:lstStyle/>
        <a:p>
          <a:endParaRPr lang="sr-Latn-CS"/>
        </a:p>
      </dgm:t>
    </dgm:pt>
    <dgm:pt modelId="{0144F966-3754-420E-99D0-34DF4F7581DE}" type="pres">
      <dgm:prSet presAssocID="{E121E687-B43A-4392-8813-C0AC7C63AB00}" presName="LevelTwoTextNode" presStyleLbl="node2" presStyleIdx="1" presStyleCnt="3" custScaleX="151372" custScaleY="180010">
        <dgm:presLayoutVars>
          <dgm:chPref val="3"/>
        </dgm:presLayoutVars>
      </dgm:prSet>
      <dgm:spPr/>
      <dgm:t>
        <a:bodyPr/>
        <a:lstStyle/>
        <a:p>
          <a:endParaRPr lang="en-US"/>
        </a:p>
      </dgm:t>
    </dgm:pt>
    <dgm:pt modelId="{83C825D7-5CD0-4EB8-B361-15C53A746B54}" type="pres">
      <dgm:prSet presAssocID="{E121E687-B43A-4392-8813-C0AC7C63AB00}" presName="level3hierChild" presStyleCnt="0"/>
      <dgm:spPr/>
      <dgm:t>
        <a:bodyPr/>
        <a:lstStyle/>
        <a:p>
          <a:endParaRPr lang="sr-Latn-CS"/>
        </a:p>
      </dgm:t>
    </dgm:pt>
    <dgm:pt modelId="{C586B74A-EE23-4488-8A3A-3B609342274A}" type="pres">
      <dgm:prSet presAssocID="{E36139D3-4CD5-4BD6-BFA2-5647B19CF998}" presName="conn2-1" presStyleLbl="parChTrans1D2" presStyleIdx="2" presStyleCnt="3"/>
      <dgm:spPr/>
      <dgm:t>
        <a:bodyPr/>
        <a:lstStyle/>
        <a:p>
          <a:endParaRPr lang="en-US"/>
        </a:p>
      </dgm:t>
    </dgm:pt>
    <dgm:pt modelId="{36AD9BDB-0A9B-48EC-95F3-AF9BAAC9C55E}" type="pres">
      <dgm:prSet presAssocID="{E36139D3-4CD5-4BD6-BFA2-5647B19CF998}" presName="connTx" presStyleLbl="parChTrans1D2" presStyleIdx="2" presStyleCnt="3"/>
      <dgm:spPr/>
      <dgm:t>
        <a:bodyPr/>
        <a:lstStyle/>
        <a:p>
          <a:endParaRPr lang="en-US"/>
        </a:p>
      </dgm:t>
    </dgm:pt>
    <dgm:pt modelId="{387ADF65-6CCD-4D19-8CE7-942627975E9D}" type="pres">
      <dgm:prSet presAssocID="{E3342E81-3AA4-4201-8D4D-0091F825506B}" presName="root2" presStyleCnt="0"/>
      <dgm:spPr/>
      <dgm:t>
        <a:bodyPr/>
        <a:lstStyle/>
        <a:p>
          <a:endParaRPr lang="sr-Latn-CS"/>
        </a:p>
      </dgm:t>
    </dgm:pt>
    <dgm:pt modelId="{BBD6DF58-A020-4003-8645-41F218D4E0E1}" type="pres">
      <dgm:prSet presAssocID="{E3342E81-3AA4-4201-8D4D-0091F825506B}" presName="LevelTwoTextNode" presStyleLbl="node2" presStyleIdx="2" presStyleCnt="3" custScaleX="151372">
        <dgm:presLayoutVars>
          <dgm:chPref val="3"/>
        </dgm:presLayoutVars>
      </dgm:prSet>
      <dgm:spPr/>
      <dgm:t>
        <a:bodyPr/>
        <a:lstStyle/>
        <a:p>
          <a:endParaRPr lang="en-US"/>
        </a:p>
      </dgm:t>
    </dgm:pt>
    <dgm:pt modelId="{E6E63509-22DC-401A-BBAC-AC6B0676A7C0}" type="pres">
      <dgm:prSet presAssocID="{E3342E81-3AA4-4201-8D4D-0091F825506B}" presName="level3hierChild" presStyleCnt="0"/>
      <dgm:spPr/>
      <dgm:t>
        <a:bodyPr/>
        <a:lstStyle/>
        <a:p>
          <a:endParaRPr lang="sr-Latn-CS"/>
        </a:p>
      </dgm:t>
    </dgm:pt>
    <dgm:pt modelId="{5AE3F36E-8B18-4D79-BF63-13C48813711C}" type="pres">
      <dgm:prSet presAssocID="{22A07A58-01AF-420E-9D2E-C48D0FCC067C}" presName="conn2-1" presStyleLbl="parChTrans1D3" presStyleIdx="0" presStyleCnt="2"/>
      <dgm:spPr/>
      <dgm:t>
        <a:bodyPr/>
        <a:lstStyle/>
        <a:p>
          <a:endParaRPr lang="en-US"/>
        </a:p>
      </dgm:t>
    </dgm:pt>
    <dgm:pt modelId="{AA6A6CCF-59B1-4215-B781-2F575D066052}" type="pres">
      <dgm:prSet presAssocID="{22A07A58-01AF-420E-9D2E-C48D0FCC067C}" presName="connTx" presStyleLbl="parChTrans1D3" presStyleIdx="0" presStyleCnt="2"/>
      <dgm:spPr/>
      <dgm:t>
        <a:bodyPr/>
        <a:lstStyle/>
        <a:p>
          <a:endParaRPr lang="en-US"/>
        </a:p>
      </dgm:t>
    </dgm:pt>
    <dgm:pt modelId="{59C0ACA5-127B-46A4-9BBC-9C014F3B52D1}" type="pres">
      <dgm:prSet presAssocID="{3959A4E8-71F4-47DB-919C-0B0A7AA29607}" presName="root2" presStyleCnt="0"/>
      <dgm:spPr/>
      <dgm:t>
        <a:bodyPr/>
        <a:lstStyle/>
        <a:p>
          <a:endParaRPr lang="sr-Latn-CS"/>
        </a:p>
      </dgm:t>
    </dgm:pt>
    <dgm:pt modelId="{CE187E08-638F-47DC-BC76-651E95892A0D}" type="pres">
      <dgm:prSet presAssocID="{3959A4E8-71F4-47DB-919C-0B0A7AA29607}" presName="LevelTwoTextNode" presStyleLbl="node3" presStyleIdx="0" presStyleCnt="2" custScaleX="145742" custScaleY="189709" custLinFactNeighborX="-718" custLinFactNeighborY="-36048">
        <dgm:presLayoutVars>
          <dgm:chPref val="3"/>
        </dgm:presLayoutVars>
      </dgm:prSet>
      <dgm:spPr/>
      <dgm:t>
        <a:bodyPr/>
        <a:lstStyle/>
        <a:p>
          <a:endParaRPr lang="en-US"/>
        </a:p>
      </dgm:t>
    </dgm:pt>
    <dgm:pt modelId="{2AB89AF2-4BF9-41A3-8111-1667309C61C0}" type="pres">
      <dgm:prSet presAssocID="{3959A4E8-71F4-47DB-919C-0B0A7AA29607}" presName="level3hierChild" presStyleCnt="0"/>
      <dgm:spPr/>
      <dgm:t>
        <a:bodyPr/>
        <a:lstStyle/>
        <a:p>
          <a:endParaRPr lang="sr-Latn-CS"/>
        </a:p>
      </dgm:t>
    </dgm:pt>
    <dgm:pt modelId="{0544DCE7-BE2B-46C3-A8F8-FFD3DB314D3F}" type="pres">
      <dgm:prSet presAssocID="{EECF985F-0A0D-4F43-8CB3-3AF89EEC1F3B}" presName="conn2-1" presStyleLbl="parChTrans1D3" presStyleIdx="1" presStyleCnt="2"/>
      <dgm:spPr/>
      <dgm:t>
        <a:bodyPr/>
        <a:lstStyle/>
        <a:p>
          <a:endParaRPr lang="en-US"/>
        </a:p>
      </dgm:t>
    </dgm:pt>
    <dgm:pt modelId="{BC17EF34-F5F4-45EA-8B74-AB8179778CEC}" type="pres">
      <dgm:prSet presAssocID="{EECF985F-0A0D-4F43-8CB3-3AF89EEC1F3B}" presName="connTx" presStyleLbl="parChTrans1D3" presStyleIdx="1" presStyleCnt="2"/>
      <dgm:spPr/>
      <dgm:t>
        <a:bodyPr/>
        <a:lstStyle/>
        <a:p>
          <a:endParaRPr lang="en-US"/>
        </a:p>
      </dgm:t>
    </dgm:pt>
    <dgm:pt modelId="{584C7B39-27AF-4717-AB8B-19C07E33D49E}" type="pres">
      <dgm:prSet presAssocID="{742140F0-FBC3-4508-8ED3-61076B881FFF}" presName="root2" presStyleCnt="0"/>
      <dgm:spPr/>
      <dgm:t>
        <a:bodyPr/>
        <a:lstStyle/>
        <a:p>
          <a:endParaRPr lang="sr-Latn-CS"/>
        </a:p>
      </dgm:t>
    </dgm:pt>
    <dgm:pt modelId="{336B5378-4C6C-46AC-8408-52C0C5807BA0}" type="pres">
      <dgm:prSet presAssocID="{742140F0-FBC3-4508-8ED3-61076B881FFF}" presName="LevelTwoTextNode" presStyleLbl="node3" presStyleIdx="1" presStyleCnt="2" custScaleX="146429" custScaleY="166574">
        <dgm:presLayoutVars>
          <dgm:chPref val="3"/>
        </dgm:presLayoutVars>
      </dgm:prSet>
      <dgm:spPr/>
      <dgm:t>
        <a:bodyPr/>
        <a:lstStyle/>
        <a:p>
          <a:endParaRPr lang="en-US"/>
        </a:p>
      </dgm:t>
    </dgm:pt>
    <dgm:pt modelId="{66022426-A5A2-419A-A421-0E5BA16BFACD}" type="pres">
      <dgm:prSet presAssocID="{742140F0-FBC3-4508-8ED3-61076B881FFF}" presName="level3hierChild" presStyleCnt="0"/>
      <dgm:spPr/>
      <dgm:t>
        <a:bodyPr/>
        <a:lstStyle/>
        <a:p>
          <a:endParaRPr lang="sr-Latn-CS"/>
        </a:p>
      </dgm:t>
    </dgm:pt>
  </dgm:ptLst>
  <dgm:cxnLst>
    <dgm:cxn modelId="{5CD5FCE9-8274-442B-9230-0F44FF294A9B}" type="presOf" srcId="{742140F0-FBC3-4508-8ED3-61076B881FFF}" destId="{336B5378-4C6C-46AC-8408-52C0C5807BA0}" srcOrd="0" destOrd="0" presId="urn:microsoft.com/office/officeart/2005/8/layout/hierarchy2"/>
    <dgm:cxn modelId="{A8881AF9-4EC3-487C-9718-95F9C79D0E6E}" type="presOf" srcId="{22A07A58-01AF-420E-9D2E-C48D0FCC067C}" destId="{5AE3F36E-8B18-4D79-BF63-13C48813711C}" srcOrd="0" destOrd="0" presId="urn:microsoft.com/office/officeart/2005/8/layout/hierarchy2"/>
    <dgm:cxn modelId="{6DA897BF-C1B3-4BDD-9782-5F127B64E9DC}" type="presOf" srcId="{E121E687-B43A-4392-8813-C0AC7C63AB00}" destId="{0144F966-3754-420E-99D0-34DF4F7581DE}" srcOrd="0" destOrd="0" presId="urn:microsoft.com/office/officeart/2005/8/layout/hierarchy2"/>
    <dgm:cxn modelId="{2AC782CD-EA1B-48E8-8E4E-BEF9918D46A9}" srcId="{2D9D82B1-D24D-4575-A1E5-99C5E8ECDC78}" destId="{9DAC9B16-E4F5-4A56-B706-31800C29C4E8}" srcOrd="0" destOrd="0" parTransId="{DC80564A-0EFA-47E1-99BA-18A278DCA2CB}" sibTransId="{2ACDC1DD-6C28-40B8-BFBA-5C6F1967E9D6}"/>
    <dgm:cxn modelId="{E7C66BB7-45F5-43E7-8F08-48A7041137E7}" type="presOf" srcId="{B3749D16-DBA2-4AFC-BBD8-162D623A2B5F}" destId="{8C4B4817-3CCF-41BD-899E-8E80B5A8AA63}" srcOrd="0" destOrd="0" presId="urn:microsoft.com/office/officeart/2005/8/layout/hierarchy2"/>
    <dgm:cxn modelId="{209DF2E2-5D97-43D9-9BDB-0A8C24FF9C67}" type="presOf" srcId="{21D46F23-5CCB-4ECF-A79D-74863421A32C}" destId="{1A322787-3B89-44F0-B75F-6B7D3C6441EF}" srcOrd="0" destOrd="0" presId="urn:microsoft.com/office/officeart/2005/8/layout/hierarchy2"/>
    <dgm:cxn modelId="{9F1F7838-DA8F-44F1-B3FE-1BB82F2596BC}" type="presOf" srcId="{DC80564A-0EFA-47E1-99BA-18A278DCA2CB}" destId="{E3A49481-78E6-42B6-AF2B-8F185C24624D}" srcOrd="1" destOrd="0" presId="urn:microsoft.com/office/officeart/2005/8/layout/hierarchy2"/>
    <dgm:cxn modelId="{CC3CA5B5-A9EF-46A1-9953-3E25DF07D21D}" type="presOf" srcId="{22A07A58-01AF-420E-9D2E-C48D0FCC067C}" destId="{AA6A6CCF-59B1-4215-B781-2F575D066052}" srcOrd="1" destOrd="0" presId="urn:microsoft.com/office/officeart/2005/8/layout/hierarchy2"/>
    <dgm:cxn modelId="{8178557B-3EB0-4961-8D30-693A6E4BF6AF}" srcId="{E3342E81-3AA4-4201-8D4D-0091F825506B}" destId="{742140F0-FBC3-4508-8ED3-61076B881FFF}" srcOrd="1" destOrd="0" parTransId="{EECF985F-0A0D-4F43-8CB3-3AF89EEC1F3B}" sibTransId="{30F418DF-C681-4EE2-A9AD-DCE9DE399C15}"/>
    <dgm:cxn modelId="{0451672C-ED7D-4A0A-8A3F-ECEB0912A4BA}" type="presOf" srcId="{E36139D3-4CD5-4BD6-BFA2-5647B19CF998}" destId="{C586B74A-EE23-4488-8A3A-3B609342274A}" srcOrd="0" destOrd="0" presId="urn:microsoft.com/office/officeart/2005/8/layout/hierarchy2"/>
    <dgm:cxn modelId="{B3CE6E51-38B2-48B4-BDF6-0C2FD45C2C47}" type="presOf" srcId="{B3749D16-DBA2-4AFC-BBD8-162D623A2B5F}" destId="{8E9DCEED-0C6D-40E1-B880-C8794C26CA46}" srcOrd="1" destOrd="0" presId="urn:microsoft.com/office/officeart/2005/8/layout/hierarchy2"/>
    <dgm:cxn modelId="{164BFC8A-9E13-4009-8FC5-9D4907B44F32}" srcId="{E3342E81-3AA4-4201-8D4D-0091F825506B}" destId="{3959A4E8-71F4-47DB-919C-0B0A7AA29607}" srcOrd="0" destOrd="0" parTransId="{22A07A58-01AF-420E-9D2E-C48D0FCC067C}" sibTransId="{005FADCA-CBD5-4399-A166-F778EE453082}"/>
    <dgm:cxn modelId="{F0D92432-AA4F-495D-96B3-D8F65E18B7AC}" srcId="{21D46F23-5CCB-4ECF-A79D-74863421A32C}" destId="{2D9D82B1-D24D-4575-A1E5-99C5E8ECDC78}" srcOrd="0" destOrd="0" parTransId="{D56A7299-04DE-48C0-8ACD-34D3C9E1940E}" sibTransId="{CCB55E63-5AA4-462E-811C-A0F84F32691F}"/>
    <dgm:cxn modelId="{9B7C683F-44C3-4954-8A2F-9B772418E9FB}" type="presOf" srcId="{3959A4E8-71F4-47DB-919C-0B0A7AA29607}" destId="{CE187E08-638F-47DC-BC76-651E95892A0D}" srcOrd="0" destOrd="0" presId="urn:microsoft.com/office/officeart/2005/8/layout/hierarchy2"/>
    <dgm:cxn modelId="{32EC7504-1829-45A9-B18D-64C2B97B1CBE}" type="presOf" srcId="{E36139D3-4CD5-4BD6-BFA2-5647B19CF998}" destId="{36AD9BDB-0A9B-48EC-95F3-AF9BAAC9C55E}" srcOrd="1" destOrd="0" presId="urn:microsoft.com/office/officeart/2005/8/layout/hierarchy2"/>
    <dgm:cxn modelId="{BAD33EEE-C1A1-4B05-9E3E-3367BAA9D8F7}" type="presOf" srcId="{E3342E81-3AA4-4201-8D4D-0091F825506B}" destId="{BBD6DF58-A020-4003-8645-41F218D4E0E1}" srcOrd="0" destOrd="0" presId="urn:microsoft.com/office/officeart/2005/8/layout/hierarchy2"/>
    <dgm:cxn modelId="{2291FC59-09E7-4786-A9FC-225346BE6C9B}" type="presOf" srcId="{DC80564A-0EFA-47E1-99BA-18A278DCA2CB}" destId="{8EA7B938-4555-484F-9B85-955AB3EAE806}" srcOrd="0" destOrd="0" presId="urn:microsoft.com/office/officeart/2005/8/layout/hierarchy2"/>
    <dgm:cxn modelId="{F3A9C15B-64BA-4B85-947C-0A60915B2285}" srcId="{2D9D82B1-D24D-4575-A1E5-99C5E8ECDC78}" destId="{E121E687-B43A-4392-8813-C0AC7C63AB00}" srcOrd="1" destOrd="0" parTransId="{B3749D16-DBA2-4AFC-BBD8-162D623A2B5F}" sibTransId="{F0400E49-E3A7-441A-95F9-13A1C13CCA88}"/>
    <dgm:cxn modelId="{1BC696FE-1AB2-4E4B-A21C-3B22662B4B63}" type="presOf" srcId="{EECF985F-0A0D-4F43-8CB3-3AF89EEC1F3B}" destId="{BC17EF34-F5F4-45EA-8B74-AB8179778CEC}" srcOrd="1" destOrd="0" presId="urn:microsoft.com/office/officeart/2005/8/layout/hierarchy2"/>
    <dgm:cxn modelId="{F80F491F-4115-4936-AF45-4BE8DF769491}" srcId="{2D9D82B1-D24D-4575-A1E5-99C5E8ECDC78}" destId="{E3342E81-3AA4-4201-8D4D-0091F825506B}" srcOrd="2" destOrd="0" parTransId="{E36139D3-4CD5-4BD6-BFA2-5647B19CF998}" sibTransId="{A5982D47-29B5-472B-A841-515CF38468BD}"/>
    <dgm:cxn modelId="{FC8A0246-31E8-4789-859F-103B391FF21C}" type="presOf" srcId="{9DAC9B16-E4F5-4A56-B706-31800C29C4E8}" destId="{F3414C8B-8309-43B7-8146-199A626847B0}" srcOrd="0" destOrd="0" presId="urn:microsoft.com/office/officeart/2005/8/layout/hierarchy2"/>
    <dgm:cxn modelId="{585A9164-CEE5-4AE4-997A-DFE1E1333CB8}" type="presOf" srcId="{EECF985F-0A0D-4F43-8CB3-3AF89EEC1F3B}" destId="{0544DCE7-BE2B-46C3-A8F8-FFD3DB314D3F}" srcOrd="0" destOrd="0" presId="urn:microsoft.com/office/officeart/2005/8/layout/hierarchy2"/>
    <dgm:cxn modelId="{D4E7CD3C-D28D-4AD3-A463-E7BEC960AD16}" type="presOf" srcId="{2D9D82B1-D24D-4575-A1E5-99C5E8ECDC78}" destId="{871484E2-E757-4474-8EAE-EF7EA4A99247}" srcOrd="0" destOrd="0" presId="urn:microsoft.com/office/officeart/2005/8/layout/hierarchy2"/>
    <dgm:cxn modelId="{B1232EED-AA8F-4EAB-88B8-374F6DF1C44E}" type="presParOf" srcId="{1A322787-3B89-44F0-B75F-6B7D3C6441EF}" destId="{C8D79CC0-4E37-4A78-901A-305DC4CFCF01}" srcOrd="0" destOrd="0" presId="urn:microsoft.com/office/officeart/2005/8/layout/hierarchy2"/>
    <dgm:cxn modelId="{9B6857EC-4156-4A9C-9091-B51A81F49FE4}" type="presParOf" srcId="{C8D79CC0-4E37-4A78-901A-305DC4CFCF01}" destId="{871484E2-E757-4474-8EAE-EF7EA4A99247}" srcOrd="0" destOrd="0" presId="urn:microsoft.com/office/officeart/2005/8/layout/hierarchy2"/>
    <dgm:cxn modelId="{9D1B6E47-CF88-4DD0-A231-56AFC1DF1A54}" type="presParOf" srcId="{C8D79CC0-4E37-4A78-901A-305DC4CFCF01}" destId="{683BF83A-7B07-496D-82EC-B94751B4CD27}" srcOrd="1" destOrd="0" presId="urn:microsoft.com/office/officeart/2005/8/layout/hierarchy2"/>
    <dgm:cxn modelId="{CA49C684-5BC0-4E53-9D79-8F7B606A619D}" type="presParOf" srcId="{683BF83A-7B07-496D-82EC-B94751B4CD27}" destId="{8EA7B938-4555-484F-9B85-955AB3EAE806}" srcOrd="0" destOrd="0" presId="urn:microsoft.com/office/officeart/2005/8/layout/hierarchy2"/>
    <dgm:cxn modelId="{164BAD08-B1C4-47FB-B1B4-886BEB01FA4C}" type="presParOf" srcId="{8EA7B938-4555-484F-9B85-955AB3EAE806}" destId="{E3A49481-78E6-42B6-AF2B-8F185C24624D}" srcOrd="0" destOrd="0" presId="urn:microsoft.com/office/officeart/2005/8/layout/hierarchy2"/>
    <dgm:cxn modelId="{E954FF00-A1FF-4F46-9F06-36BA31A74B43}" type="presParOf" srcId="{683BF83A-7B07-496D-82EC-B94751B4CD27}" destId="{03F4F42D-0B06-450D-9B3E-714D62180BBA}" srcOrd="1" destOrd="0" presId="urn:microsoft.com/office/officeart/2005/8/layout/hierarchy2"/>
    <dgm:cxn modelId="{2D250DC7-28E3-4583-861C-25878C972ACF}" type="presParOf" srcId="{03F4F42D-0B06-450D-9B3E-714D62180BBA}" destId="{F3414C8B-8309-43B7-8146-199A626847B0}" srcOrd="0" destOrd="0" presId="urn:microsoft.com/office/officeart/2005/8/layout/hierarchy2"/>
    <dgm:cxn modelId="{3BCEF830-EAA5-41A8-A039-83DADF6B22EB}" type="presParOf" srcId="{03F4F42D-0B06-450D-9B3E-714D62180BBA}" destId="{687382D3-5652-4542-AA26-64CB2D7CF5F4}" srcOrd="1" destOrd="0" presId="urn:microsoft.com/office/officeart/2005/8/layout/hierarchy2"/>
    <dgm:cxn modelId="{AB825F97-9ABF-41C3-9C21-E734C2D5C027}" type="presParOf" srcId="{683BF83A-7B07-496D-82EC-B94751B4CD27}" destId="{8C4B4817-3CCF-41BD-899E-8E80B5A8AA63}" srcOrd="2" destOrd="0" presId="urn:microsoft.com/office/officeart/2005/8/layout/hierarchy2"/>
    <dgm:cxn modelId="{E251D22F-6F79-4D6A-849A-D87D73758DBA}" type="presParOf" srcId="{8C4B4817-3CCF-41BD-899E-8E80B5A8AA63}" destId="{8E9DCEED-0C6D-40E1-B880-C8794C26CA46}" srcOrd="0" destOrd="0" presId="urn:microsoft.com/office/officeart/2005/8/layout/hierarchy2"/>
    <dgm:cxn modelId="{5F99102F-3682-47D3-BDDF-B0192C54F90B}" type="presParOf" srcId="{683BF83A-7B07-496D-82EC-B94751B4CD27}" destId="{09482D72-238D-4ECA-BAE9-84F3F1ED34C5}" srcOrd="3" destOrd="0" presId="urn:microsoft.com/office/officeart/2005/8/layout/hierarchy2"/>
    <dgm:cxn modelId="{12F1B6E2-E6D4-47DB-BB0D-6F579F477369}" type="presParOf" srcId="{09482D72-238D-4ECA-BAE9-84F3F1ED34C5}" destId="{0144F966-3754-420E-99D0-34DF4F7581DE}" srcOrd="0" destOrd="0" presId="urn:microsoft.com/office/officeart/2005/8/layout/hierarchy2"/>
    <dgm:cxn modelId="{E78C510B-EBC8-45C4-AB9C-37D92B43B950}" type="presParOf" srcId="{09482D72-238D-4ECA-BAE9-84F3F1ED34C5}" destId="{83C825D7-5CD0-4EB8-B361-15C53A746B54}" srcOrd="1" destOrd="0" presId="urn:microsoft.com/office/officeart/2005/8/layout/hierarchy2"/>
    <dgm:cxn modelId="{BE3C17D4-8497-4E8F-B2FC-EE316D26EABB}" type="presParOf" srcId="{683BF83A-7B07-496D-82EC-B94751B4CD27}" destId="{C586B74A-EE23-4488-8A3A-3B609342274A}" srcOrd="4" destOrd="0" presId="urn:microsoft.com/office/officeart/2005/8/layout/hierarchy2"/>
    <dgm:cxn modelId="{6AAAD72E-FCA0-466F-9237-244D1C315522}" type="presParOf" srcId="{C586B74A-EE23-4488-8A3A-3B609342274A}" destId="{36AD9BDB-0A9B-48EC-95F3-AF9BAAC9C55E}" srcOrd="0" destOrd="0" presId="urn:microsoft.com/office/officeart/2005/8/layout/hierarchy2"/>
    <dgm:cxn modelId="{675C69FD-C7C8-490C-88CA-4CEA8A22EC05}" type="presParOf" srcId="{683BF83A-7B07-496D-82EC-B94751B4CD27}" destId="{387ADF65-6CCD-4D19-8CE7-942627975E9D}" srcOrd="5" destOrd="0" presId="urn:microsoft.com/office/officeart/2005/8/layout/hierarchy2"/>
    <dgm:cxn modelId="{6F285374-4319-4C2E-8716-542BDFD1AE33}" type="presParOf" srcId="{387ADF65-6CCD-4D19-8CE7-942627975E9D}" destId="{BBD6DF58-A020-4003-8645-41F218D4E0E1}" srcOrd="0" destOrd="0" presId="urn:microsoft.com/office/officeart/2005/8/layout/hierarchy2"/>
    <dgm:cxn modelId="{9B5A1E00-A76F-4626-BD1E-CA5D10F9F4F3}" type="presParOf" srcId="{387ADF65-6CCD-4D19-8CE7-942627975E9D}" destId="{E6E63509-22DC-401A-BBAC-AC6B0676A7C0}" srcOrd="1" destOrd="0" presId="urn:microsoft.com/office/officeart/2005/8/layout/hierarchy2"/>
    <dgm:cxn modelId="{1689A1C5-0F4E-442D-9C48-9186B770F6EA}" type="presParOf" srcId="{E6E63509-22DC-401A-BBAC-AC6B0676A7C0}" destId="{5AE3F36E-8B18-4D79-BF63-13C48813711C}" srcOrd="0" destOrd="0" presId="urn:microsoft.com/office/officeart/2005/8/layout/hierarchy2"/>
    <dgm:cxn modelId="{2BD64A09-B63F-47E8-894A-9D56242C9004}" type="presParOf" srcId="{5AE3F36E-8B18-4D79-BF63-13C48813711C}" destId="{AA6A6CCF-59B1-4215-B781-2F575D066052}" srcOrd="0" destOrd="0" presId="urn:microsoft.com/office/officeart/2005/8/layout/hierarchy2"/>
    <dgm:cxn modelId="{2F9C4EB1-6408-426E-BC4C-D1984B32F463}" type="presParOf" srcId="{E6E63509-22DC-401A-BBAC-AC6B0676A7C0}" destId="{59C0ACA5-127B-46A4-9BBC-9C014F3B52D1}" srcOrd="1" destOrd="0" presId="urn:microsoft.com/office/officeart/2005/8/layout/hierarchy2"/>
    <dgm:cxn modelId="{78A94971-F165-458C-B20C-ACEB73DE9E2D}" type="presParOf" srcId="{59C0ACA5-127B-46A4-9BBC-9C014F3B52D1}" destId="{CE187E08-638F-47DC-BC76-651E95892A0D}" srcOrd="0" destOrd="0" presId="urn:microsoft.com/office/officeart/2005/8/layout/hierarchy2"/>
    <dgm:cxn modelId="{A9DFB40A-3D8A-4B1C-A526-35D917E2C338}" type="presParOf" srcId="{59C0ACA5-127B-46A4-9BBC-9C014F3B52D1}" destId="{2AB89AF2-4BF9-41A3-8111-1667309C61C0}" srcOrd="1" destOrd="0" presId="urn:microsoft.com/office/officeart/2005/8/layout/hierarchy2"/>
    <dgm:cxn modelId="{CC58D7CF-E5E8-4B33-B3A6-010EE8D3E6C6}" type="presParOf" srcId="{E6E63509-22DC-401A-BBAC-AC6B0676A7C0}" destId="{0544DCE7-BE2B-46C3-A8F8-FFD3DB314D3F}" srcOrd="2" destOrd="0" presId="urn:microsoft.com/office/officeart/2005/8/layout/hierarchy2"/>
    <dgm:cxn modelId="{0316F0A0-3898-4849-84D3-EA7573F05216}" type="presParOf" srcId="{0544DCE7-BE2B-46C3-A8F8-FFD3DB314D3F}" destId="{BC17EF34-F5F4-45EA-8B74-AB8179778CEC}" srcOrd="0" destOrd="0" presId="urn:microsoft.com/office/officeart/2005/8/layout/hierarchy2"/>
    <dgm:cxn modelId="{3D569884-B8E0-4D5F-9ED3-787D2016169F}" type="presParOf" srcId="{E6E63509-22DC-401A-BBAC-AC6B0676A7C0}" destId="{584C7B39-27AF-4717-AB8B-19C07E33D49E}" srcOrd="3" destOrd="0" presId="urn:microsoft.com/office/officeart/2005/8/layout/hierarchy2"/>
    <dgm:cxn modelId="{462B4EA0-136A-454F-AC43-A4AD75903E23}" type="presParOf" srcId="{584C7B39-27AF-4717-AB8B-19C07E33D49E}" destId="{336B5378-4C6C-46AC-8408-52C0C5807BA0}" srcOrd="0" destOrd="0" presId="urn:microsoft.com/office/officeart/2005/8/layout/hierarchy2"/>
    <dgm:cxn modelId="{F9974ADC-5BA7-42EB-8870-88937FDE6EAB}" type="presParOf" srcId="{584C7B39-27AF-4717-AB8B-19C07E33D49E}" destId="{66022426-A5A2-419A-A421-0E5BA16BFACD}" srcOrd="1" destOrd="0" presId="urn:microsoft.com/office/officeart/2005/8/layout/hierarchy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D46F23-5CCB-4ECF-A79D-74863421A32C}" type="doc">
      <dgm:prSet loTypeId="urn:microsoft.com/office/officeart/2005/8/layout/hierarchy2" loCatId="hierarchy" qsTypeId="urn:microsoft.com/office/officeart/2005/8/quickstyle/simple2" qsCatId="simple" csTypeId="urn:microsoft.com/office/officeart/2005/8/colors/accent3_1" csCatId="accent3" phldr="1"/>
      <dgm:spPr/>
      <dgm:t>
        <a:bodyPr/>
        <a:lstStyle/>
        <a:p>
          <a:endParaRPr lang="en-US"/>
        </a:p>
      </dgm:t>
    </dgm:pt>
    <dgm:pt modelId="{2D9D82B1-D24D-4575-A1E5-99C5E8ECDC78}">
      <dgm:prSet phldrT="[Text]"/>
      <dgm:spPr>
        <a:ln w="28575">
          <a:solidFill>
            <a:srgbClr val="FFC000"/>
          </a:solidFill>
        </a:ln>
      </dgm:spPr>
      <dgm:t>
        <a:bodyPr/>
        <a:lstStyle/>
        <a:p>
          <a:r>
            <a:rPr lang="sr-Latn-CS" noProof="0" dirty="0" smtClean="0">
              <a:latin typeface="Calibri" pitchFamily="34" charset="0"/>
            </a:rPr>
            <a:t>Troškovi prilagođavanja regulativi</a:t>
          </a:r>
          <a:endParaRPr lang="sr-Latn-CS" noProof="0" dirty="0">
            <a:latin typeface="Calibri" pitchFamily="34" charset="0"/>
          </a:endParaRPr>
        </a:p>
      </dgm:t>
    </dgm:pt>
    <dgm:pt modelId="{D56A7299-04DE-48C0-8ACD-34D3C9E1940E}" type="parTrans" cxnId="{F0D92432-AA4F-495D-96B3-D8F65E18B7AC}">
      <dgm:prSet/>
      <dgm:spPr/>
      <dgm:t>
        <a:bodyPr/>
        <a:lstStyle/>
        <a:p>
          <a:endParaRPr lang="en-US" sz="4000">
            <a:latin typeface="Calibri" pitchFamily="34" charset="0"/>
          </a:endParaRPr>
        </a:p>
      </dgm:t>
    </dgm:pt>
    <dgm:pt modelId="{CCB55E63-5AA4-462E-811C-A0F84F32691F}" type="sibTrans" cxnId="{F0D92432-AA4F-495D-96B3-D8F65E18B7AC}">
      <dgm:prSet/>
      <dgm:spPr/>
      <dgm:t>
        <a:bodyPr/>
        <a:lstStyle/>
        <a:p>
          <a:endParaRPr lang="en-US" sz="4000">
            <a:latin typeface="Calibri" pitchFamily="34" charset="0"/>
          </a:endParaRPr>
        </a:p>
      </dgm:t>
    </dgm:pt>
    <dgm:pt modelId="{9DAC9B16-E4F5-4A56-B706-31800C29C4E8}">
      <dgm:prSet phldrT="[Text]" custT="1"/>
      <dgm:spPr>
        <a:ln w="28575">
          <a:solidFill>
            <a:srgbClr val="FFC000"/>
          </a:solidFill>
        </a:ln>
      </dgm:spPr>
      <dgm:t>
        <a:bodyPr/>
        <a:lstStyle/>
        <a:p>
          <a:r>
            <a:rPr lang="sr-Latn-CS" sz="1400" noProof="0" dirty="0" smtClean="0">
              <a:latin typeface="Calibri" pitchFamily="34" charset="0"/>
            </a:rPr>
            <a:t>Finansijski troškovi</a:t>
          </a:r>
          <a:endParaRPr lang="sr-Latn-CS" sz="1400" noProof="0" dirty="0">
            <a:latin typeface="Calibri" pitchFamily="34" charset="0"/>
          </a:endParaRPr>
        </a:p>
      </dgm:t>
    </dgm:pt>
    <dgm:pt modelId="{DC80564A-0EFA-47E1-99BA-18A278DCA2CB}" type="parTrans" cxnId="{2AC782CD-EA1B-48E8-8E4E-BEF9918D46A9}">
      <dgm:prSet custT="1"/>
      <dgm:spPr>
        <a:ln w="28575">
          <a:solidFill>
            <a:srgbClr val="FFC000"/>
          </a:solidFill>
        </a:ln>
      </dgm:spPr>
      <dgm:t>
        <a:bodyPr/>
        <a:lstStyle/>
        <a:p>
          <a:endParaRPr lang="en-US" sz="1050">
            <a:latin typeface="Calibri" pitchFamily="34" charset="0"/>
          </a:endParaRPr>
        </a:p>
      </dgm:t>
    </dgm:pt>
    <dgm:pt modelId="{2ACDC1DD-6C28-40B8-BFBA-5C6F1967E9D6}" type="sibTrans" cxnId="{2AC782CD-EA1B-48E8-8E4E-BEF9918D46A9}">
      <dgm:prSet/>
      <dgm:spPr/>
      <dgm:t>
        <a:bodyPr/>
        <a:lstStyle/>
        <a:p>
          <a:endParaRPr lang="en-US" sz="4000">
            <a:latin typeface="Calibri" pitchFamily="34" charset="0"/>
          </a:endParaRPr>
        </a:p>
      </dgm:t>
    </dgm:pt>
    <dgm:pt modelId="{E121E687-B43A-4392-8813-C0AC7C63AB00}">
      <dgm:prSet phldrT="[Text]" custT="1"/>
      <dgm:spPr>
        <a:ln w="28575">
          <a:solidFill>
            <a:srgbClr val="FFC000"/>
          </a:solidFill>
        </a:ln>
      </dgm:spPr>
      <dgm:t>
        <a:bodyPr/>
        <a:lstStyle/>
        <a:p>
          <a:r>
            <a:rPr lang="sr-Latn-CS" sz="1400" noProof="0" dirty="0" smtClean="0">
              <a:latin typeface="Calibri" pitchFamily="34" charset="0"/>
            </a:rPr>
            <a:t>Strukturni troškovi primjene propisa</a:t>
          </a:r>
          <a:endParaRPr lang="sr-Latn-CS" sz="1400" noProof="0" dirty="0">
            <a:latin typeface="Calibri" pitchFamily="34" charset="0"/>
          </a:endParaRPr>
        </a:p>
      </dgm:t>
    </dgm:pt>
    <dgm:pt modelId="{F0400E49-E3A7-441A-95F9-13A1C13CCA88}" type="sibTrans" cxnId="{F3A9C15B-64BA-4B85-947C-0A60915B2285}">
      <dgm:prSet/>
      <dgm:spPr/>
      <dgm:t>
        <a:bodyPr/>
        <a:lstStyle/>
        <a:p>
          <a:endParaRPr lang="en-US" sz="4000">
            <a:latin typeface="Calibri" pitchFamily="34" charset="0"/>
          </a:endParaRPr>
        </a:p>
      </dgm:t>
    </dgm:pt>
    <dgm:pt modelId="{B3749D16-DBA2-4AFC-BBD8-162D623A2B5F}" type="parTrans" cxnId="{F3A9C15B-64BA-4B85-947C-0A60915B2285}">
      <dgm:prSet custT="1"/>
      <dgm:spPr>
        <a:ln w="28575">
          <a:solidFill>
            <a:srgbClr val="FFC000"/>
          </a:solidFill>
        </a:ln>
      </dgm:spPr>
      <dgm:t>
        <a:bodyPr/>
        <a:lstStyle/>
        <a:p>
          <a:endParaRPr lang="en-US" sz="1050">
            <a:latin typeface="Calibri" pitchFamily="34" charset="0"/>
          </a:endParaRPr>
        </a:p>
      </dgm:t>
    </dgm:pt>
    <dgm:pt modelId="{E3342E81-3AA4-4201-8D4D-0091F825506B}">
      <dgm:prSet phldrT="[Text]" custT="1"/>
      <dgm:spPr>
        <a:ln w="28575">
          <a:solidFill>
            <a:srgbClr val="FFC000"/>
          </a:solidFill>
        </a:ln>
      </dgm:spPr>
      <dgm:t>
        <a:bodyPr/>
        <a:lstStyle/>
        <a:p>
          <a:r>
            <a:rPr lang="sr-Latn-CS" sz="1400" noProof="0" dirty="0" smtClean="0">
              <a:latin typeface="Calibri" pitchFamily="34" charset="0"/>
            </a:rPr>
            <a:t>Administrativni troškovi</a:t>
          </a:r>
          <a:endParaRPr lang="sr-Latn-CS" sz="1400" noProof="0" dirty="0">
            <a:latin typeface="Calibri" pitchFamily="34" charset="0"/>
          </a:endParaRPr>
        </a:p>
      </dgm:t>
    </dgm:pt>
    <dgm:pt modelId="{E36139D3-4CD5-4BD6-BFA2-5647B19CF998}" type="parTrans" cxnId="{F80F491F-4115-4936-AF45-4BE8DF769491}">
      <dgm:prSet custT="1"/>
      <dgm:spPr>
        <a:ln w="28575">
          <a:solidFill>
            <a:srgbClr val="FFC000"/>
          </a:solidFill>
        </a:ln>
      </dgm:spPr>
      <dgm:t>
        <a:bodyPr/>
        <a:lstStyle/>
        <a:p>
          <a:endParaRPr lang="en-US" sz="1050">
            <a:latin typeface="Calibri" pitchFamily="34" charset="0"/>
          </a:endParaRPr>
        </a:p>
      </dgm:t>
    </dgm:pt>
    <dgm:pt modelId="{A5982D47-29B5-472B-A841-515CF38468BD}" type="sibTrans" cxnId="{F80F491F-4115-4936-AF45-4BE8DF769491}">
      <dgm:prSet/>
      <dgm:spPr/>
      <dgm:t>
        <a:bodyPr/>
        <a:lstStyle/>
        <a:p>
          <a:endParaRPr lang="en-US" sz="4000">
            <a:latin typeface="Calibri" pitchFamily="34" charset="0"/>
          </a:endParaRPr>
        </a:p>
      </dgm:t>
    </dgm:pt>
    <dgm:pt modelId="{742140F0-FBC3-4508-8ED3-61076B881FFF}">
      <dgm:prSet phldrT="[Text]" custT="1"/>
      <dgm:spPr>
        <a:solidFill>
          <a:srgbClr val="FFC000"/>
        </a:solidFill>
        <a:ln w="28575">
          <a:solidFill>
            <a:srgbClr val="FFC000"/>
          </a:solidFill>
        </a:ln>
      </dgm:spPr>
      <dgm:t>
        <a:bodyPr/>
        <a:lstStyle/>
        <a:p>
          <a:r>
            <a:rPr lang="sr-Latn-CS" sz="1400" b="1" noProof="0" dirty="0" smtClean="0">
              <a:latin typeface="Calibri" pitchFamily="34" charset="0"/>
            </a:rPr>
            <a:t>Administrativno opterećenje </a:t>
          </a:r>
          <a:r>
            <a:rPr lang="sr-Latn-CS" sz="1400" b="0" noProof="0" dirty="0" smtClean="0">
              <a:latin typeface="Calibri" pitchFamily="34" charset="0"/>
            </a:rPr>
            <a:t>a</a:t>
          </a:r>
          <a:r>
            <a:rPr lang="sr-Latn-CS" sz="1400" noProof="0" dirty="0" smtClean="0">
              <a:latin typeface="Calibri" pitchFamily="34" charset="0"/>
            </a:rPr>
            <a:t>dministrativni troškovi nastali usled postojanja propisa</a:t>
          </a:r>
          <a:endParaRPr lang="sr-Latn-CS" sz="1400" noProof="0" dirty="0">
            <a:latin typeface="Calibri" pitchFamily="34" charset="0"/>
          </a:endParaRPr>
        </a:p>
      </dgm:t>
    </dgm:pt>
    <dgm:pt modelId="{EECF985F-0A0D-4F43-8CB3-3AF89EEC1F3B}" type="parTrans" cxnId="{8178557B-3EB0-4961-8D30-693A6E4BF6AF}">
      <dgm:prSet custT="1"/>
      <dgm:spPr>
        <a:ln w="28575">
          <a:solidFill>
            <a:srgbClr val="FFC000"/>
          </a:solidFill>
        </a:ln>
      </dgm:spPr>
      <dgm:t>
        <a:bodyPr/>
        <a:lstStyle/>
        <a:p>
          <a:endParaRPr lang="en-US" sz="1050">
            <a:latin typeface="Calibri" pitchFamily="34" charset="0"/>
          </a:endParaRPr>
        </a:p>
      </dgm:t>
    </dgm:pt>
    <dgm:pt modelId="{30F418DF-C681-4EE2-A9AD-DCE9DE399C15}" type="sibTrans" cxnId="{8178557B-3EB0-4961-8D30-693A6E4BF6AF}">
      <dgm:prSet/>
      <dgm:spPr/>
      <dgm:t>
        <a:bodyPr/>
        <a:lstStyle/>
        <a:p>
          <a:endParaRPr lang="en-US" sz="4000">
            <a:latin typeface="Calibri" pitchFamily="34" charset="0"/>
          </a:endParaRPr>
        </a:p>
      </dgm:t>
    </dgm:pt>
    <dgm:pt modelId="{3959A4E8-71F4-47DB-919C-0B0A7AA29607}">
      <dgm:prSet phldrT="[Text]" custT="1"/>
      <dgm:spPr>
        <a:ln w="28575">
          <a:solidFill>
            <a:srgbClr val="FFC000"/>
          </a:solidFill>
        </a:ln>
      </dgm:spPr>
      <dgm:t>
        <a:bodyPr/>
        <a:lstStyle/>
        <a:p>
          <a:r>
            <a:rPr lang="sr-Latn-CS" sz="1400" noProof="0" dirty="0" smtClean="0">
              <a:latin typeface="Calibri" pitchFamily="34" charset="0"/>
            </a:rPr>
            <a:t>Administrativni troškovi nastali aktivnostima preduzeća koje bi ono činilo i bez postojanja propisa</a:t>
          </a:r>
          <a:endParaRPr lang="sr-Latn-CS" sz="1400" noProof="0" dirty="0">
            <a:latin typeface="Calibri" pitchFamily="34" charset="0"/>
          </a:endParaRPr>
        </a:p>
      </dgm:t>
    </dgm:pt>
    <dgm:pt modelId="{22A07A58-01AF-420E-9D2E-C48D0FCC067C}" type="parTrans" cxnId="{164BFC8A-9E13-4009-8FC5-9D4907B44F32}">
      <dgm:prSet custT="1"/>
      <dgm:spPr>
        <a:ln w="28575">
          <a:solidFill>
            <a:srgbClr val="FFC000"/>
          </a:solidFill>
        </a:ln>
      </dgm:spPr>
      <dgm:t>
        <a:bodyPr/>
        <a:lstStyle/>
        <a:p>
          <a:endParaRPr lang="en-US" sz="1050">
            <a:latin typeface="Calibri" pitchFamily="34" charset="0"/>
          </a:endParaRPr>
        </a:p>
      </dgm:t>
    </dgm:pt>
    <dgm:pt modelId="{005FADCA-CBD5-4399-A166-F778EE453082}" type="sibTrans" cxnId="{164BFC8A-9E13-4009-8FC5-9D4907B44F32}">
      <dgm:prSet/>
      <dgm:spPr/>
      <dgm:t>
        <a:bodyPr/>
        <a:lstStyle/>
        <a:p>
          <a:endParaRPr lang="en-US" sz="4000">
            <a:latin typeface="Calibri" pitchFamily="34" charset="0"/>
          </a:endParaRPr>
        </a:p>
      </dgm:t>
    </dgm:pt>
    <dgm:pt modelId="{084064BE-109C-408B-9DBB-DFA3756DB883}">
      <dgm:prSet phldrT="[Text]" custT="1"/>
      <dgm:spPr>
        <a:solidFill>
          <a:srgbClr val="FFC000"/>
        </a:solidFill>
        <a:ln w="28575">
          <a:solidFill>
            <a:srgbClr val="FFC000"/>
          </a:solidFill>
        </a:ln>
      </dgm:spPr>
      <dgm:t>
        <a:bodyPr/>
        <a:lstStyle/>
        <a:p>
          <a:r>
            <a:rPr lang="sr-Latn-CS" sz="1400" noProof="0" dirty="0" smtClean="0">
              <a:latin typeface="Calibri" pitchFamily="34" charset="0"/>
            </a:rPr>
            <a:t>Administrativne takse</a:t>
          </a:r>
          <a:endParaRPr lang="sr-Latn-CS" sz="1400" noProof="0" dirty="0">
            <a:latin typeface="Calibri" pitchFamily="34" charset="0"/>
          </a:endParaRPr>
        </a:p>
      </dgm:t>
    </dgm:pt>
    <dgm:pt modelId="{07B083C2-7601-4FB3-B3C8-98908E33EE6F}" type="parTrans" cxnId="{D6FC7CE2-5BF5-4A81-9473-6F3DFF8450EE}">
      <dgm:prSet custT="1"/>
      <dgm:spPr>
        <a:ln w="28575">
          <a:solidFill>
            <a:srgbClr val="FFC000"/>
          </a:solidFill>
        </a:ln>
      </dgm:spPr>
      <dgm:t>
        <a:bodyPr/>
        <a:lstStyle/>
        <a:p>
          <a:endParaRPr lang="en-US" sz="300">
            <a:latin typeface="Calibri" pitchFamily="34" charset="0"/>
          </a:endParaRPr>
        </a:p>
      </dgm:t>
    </dgm:pt>
    <dgm:pt modelId="{83ADB8C3-4DCE-42AE-BABE-C68ABE3FF521}" type="sibTrans" cxnId="{D6FC7CE2-5BF5-4A81-9473-6F3DFF8450EE}">
      <dgm:prSet/>
      <dgm:spPr/>
      <dgm:t>
        <a:bodyPr/>
        <a:lstStyle/>
        <a:p>
          <a:endParaRPr lang="en-US" sz="1400">
            <a:latin typeface="Calibri" pitchFamily="34" charset="0"/>
          </a:endParaRPr>
        </a:p>
      </dgm:t>
    </dgm:pt>
    <dgm:pt modelId="{32FF9794-45CD-48E9-97FD-581580B13E97}">
      <dgm:prSet phldrT="[Text]" custT="1"/>
      <dgm:spPr>
        <a:ln w="28575">
          <a:solidFill>
            <a:srgbClr val="FFC000"/>
          </a:solidFill>
        </a:ln>
      </dgm:spPr>
      <dgm:t>
        <a:bodyPr/>
        <a:lstStyle/>
        <a:p>
          <a:r>
            <a:rPr lang="sr-Latn-CS" sz="1400" noProof="0" dirty="0" smtClean="0">
              <a:latin typeface="Calibri" pitchFamily="34" charset="0"/>
            </a:rPr>
            <a:t>Ostali finansijski troškovi</a:t>
          </a:r>
          <a:endParaRPr lang="sr-Latn-CS" sz="1400" noProof="0" dirty="0">
            <a:latin typeface="Calibri" pitchFamily="34" charset="0"/>
          </a:endParaRPr>
        </a:p>
      </dgm:t>
    </dgm:pt>
    <dgm:pt modelId="{7513DC49-A5AC-4F55-8CF4-A382D2713D8A}" type="parTrans" cxnId="{5E74294B-4FAD-4958-83CC-7267138698D5}">
      <dgm:prSet custT="1"/>
      <dgm:spPr>
        <a:ln w="28575">
          <a:solidFill>
            <a:srgbClr val="FFC000"/>
          </a:solidFill>
        </a:ln>
      </dgm:spPr>
      <dgm:t>
        <a:bodyPr/>
        <a:lstStyle/>
        <a:p>
          <a:endParaRPr lang="en-US" sz="300">
            <a:latin typeface="Calibri" pitchFamily="34" charset="0"/>
          </a:endParaRPr>
        </a:p>
      </dgm:t>
    </dgm:pt>
    <dgm:pt modelId="{2D14F286-20A1-423E-B2C2-2A86F769D1E4}" type="sibTrans" cxnId="{5E74294B-4FAD-4958-83CC-7267138698D5}">
      <dgm:prSet/>
      <dgm:spPr/>
      <dgm:t>
        <a:bodyPr/>
        <a:lstStyle/>
        <a:p>
          <a:endParaRPr lang="en-US" sz="1400">
            <a:latin typeface="Calibri" pitchFamily="34" charset="0"/>
          </a:endParaRPr>
        </a:p>
      </dgm:t>
    </dgm:pt>
    <dgm:pt modelId="{90497844-DDA1-41FB-BCD8-54A3BD47D3BC}">
      <dgm:prSet phldrT="[Text]" custT="1"/>
      <dgm:spPr>
        <a:solidFill>
          <a:srgbClr val="FFC000"/>
        </a:solidFill>
        <a:ln w="28575">
          <a:solidFill>
            <a:srgbClr val="FFC000"/>
          </a:solidFill>
        </a:ln>
      </dgm:spPr>
      <dgm:t>
        <a:bodyPr/>
        <a:lstStyle/>
        <a:p>
          <a:r>
            <a:rPr lang="sr-Latn-CS" sz="1400" noProof="0" dirty="0" smtClean="0">
              <a:latin typeface="Calibri" pitchFamily="34" charset="0"/>
            </a:rPr>
            <a:t>Troškovi koje regulisani subjekt ne bi snosio u odsustvu regulatornog zahtjeva a da to ne ugrožava javni interes </a:t>
          </a:r>
          <a:endParaRPr lang="sr-Latn-CS" sz="1400" noProof="0" dirty="0">
            <a:latin typeface="Calibri" pitchFamily="34" charset="0"/>
          </a:endParaRPr>
        </a:p>
      </dgm:t>
    </dgm:pt>
    <dgm:pt modelId="{148D4BDB-0442-4B4E-855A-67E97F984CD4}" type="parTrans" cxnId="{9A89A878-D27E-43C4-8451-F3BB123B06D5}">
      <dgm:prSet/>
      <dgm:spPr>
        <a:ln w="28575">
          <a:solidFill>
            <a:srgbClr val="FFC000"/>
          </a:solidFill>
        </a:ln>
      </dgm:spPr>
      <dgm:t>
        <a:bodyPr/>
        <a:lstStyle/>
        <a:p>
          <a:endParaRPr lang="en-US">
            <a:latin typeface="Calibri" pitchFamily="34" charset="0"/>
          </a:endParaRPr>
        </a:p>
      </dgm:t>
    </dgm:pt>
    <dgm:pt modelId="{DE76FA67-B2F5-45C5-925A-8A1827AC8103}" type="sibTrans" cxnId="{9A89A878-D27E-43C4-8451-F3BB123B06D5}">
      <dgm:prSet/>
      <dgm:spPr/>
      <dgm:t>
        <a:bodyPr/>
        <a:lstStyle/>
        <a:p>
          <a:endParaRPr lang="en-US">
            <a:latin typeface="Calibri" pitchFamily="34" charset="0"/>
          </a:endParaRPr>
        </a:p>
      </dgm:t>
    </dgm:pt>
    <dgm:pt modelId="{4685D2AA-CC10-4971-9005-0A0ECE1993BC}">
      <dgm:prSet phldrT="[Text]" custT="1"/>
      <dgm:spPr>
        <a:ln w="28575">
          <a:solidFill>
            <a:srgbClr val="FFC000"/>
          </a:solidFill>
        </a:ln>
      </dgm:spPr>
      <dgm:t>
        <a:bodyPr/>
        <a:lstStyle/>
        <a:p>
          <a:r>
            <a:rPr lang="sr-Latn-CS" sz="1400" noProof="0" dirty="0" smtClean="0">
              <a:latin typeface="Calibri" pitchFamily="34" charset="0"/>
            </a:rPr>
            <a:t>Troškovi koje regulisani subjekt ne bi snosio u odsustvu regulatornog zahtjeva a da to ugrožava javni interes </a:t>
          </a:r>
          <a:endParaRPr lang="sr-Latn-CS" sz="1400" noProof="0" dirty="0">
            <a:latin typeface="Calibri" pitchFamily="34" charset="0"/>
          </a:endParaRPr>
        </a:p>
      </dgm:t>
    </dgm:pt>
    <dgm:pt modelId="{774DE417-AEE2-4C7B-B08E-263DFCDDA24B}" type="parTrans" cxnId="{8163654A-5904-499E-9CB2-4F02778B4097}">
      <dgm:prSet/>
      <dgm:spPr>
        <a:ln w="28575">
          <a:solidFill>
            <a:srgbClr val="FFC000"/>
          </a:solidFill>
        </a:ln>
      </dgm:spPr>
      <dgm:t>
        <a:bodyPr/>
        <a:lstStyle/>
        <a:p>
          <a:endParaRPr lang="en-US">
            <a:latin typeface="Calibri" pitchFamily="34" charset="0"/>
          </a:endParaRPr>
        </a:p>
      </dgm:t>
    </dgm:pt>
    <dgm:pt modelId="{94C00851-3369-4313-802A-AF953A35F79E}" type="sibTrans" cxnId="{8163654A-5904-499E-9CB2-4F02778B4097}">
      <dgm:prSet/>
      <dgm:spPr/>
      <dgm:t>
        <a:bodyPr/>
        <a:lstStyle/>
        <a:p>
          <a:endParaRPr lang="en-US">
            <a:latin typeface="Calibri" pitchFamily="34" charset="0"/>
          </a:endParaRPr>
        </a:p>
      </dgm:t>
    </dgm:pt>
    <dgm:pt modelId="{1A322787-3B89-44F0-B75F-6B7D3C6441EF}" type="pres">
      <dgm:prSet presAssocID="{21D46F23-5CCB-4ECF-A79D-74863421A32C}" presName="diagram" presStyleCnt="0">
        <dgm:presLayoutVars>
          <dgm:chPref val="1"/>
          <dgm:dir/>
          <dgm:animOne val="branch"/>
          <dgm:animLvl val="lvl"/>
          <dgm:resizeHandles val="exact"/>
        </dgm:presLayoutVars>
      </dgm:prSet>
      <dgm:spPr/>
      <dgm:t>
        <a:bodyPr/>
        <a:lstStyle/>
        <a:p>
          <a:endParaRPr lang="en-US"/>
        </a:p>
      </dgm:t>
    </dgm:pt>
    <dgm:pt modelId="{C8D79CC0-4E37-4A78-901A-305DC4CFCF01}" type="pres">
      <dgm:prSet presAssocID="{2D9D82B1-D24D-4575-A1E5-99C5E8ECDC78}" presName="root1" presStyleCnt="0"/>
      <dgm:spPr/>
      <dgm:t>
        <a:bodyPr/>
        <a:lstStyle/>
        <a:p>
          <a:endParaRPr lang="sr-Latn-CS"/>
        </a:p>
      </dgm:t>
    </dgm:pt>
    <dgm:pt modelId="{871484E2-E757-4474-8EAE-EF7EA4A99247}" type="pres">
      <dgm:prSet presAssocID="{2D9D82B1-D24D-4575-A1E5-99C5E8ECDC78}" presName="LevelOneTextNode" presStyleLbl="node0" presStyleIdx="0" presStyleCnt="1" custScaleX="116063">
        <dgm:presLayoutVars>
          <dgm:chPref val="3"/>
        </dgm:presLayoutVars>
      </dgm:prSet>
      <dgm:spPr/>
      <dgm:t>
        <a:bodyPr/>
        <a:lstStyle/>
        <a:p>
          <a:endParaRPr lang="en-US"/>
        </a:p>
      </dgm:t>
    </dgm:pt>
    <dgm:pt modelId="{683BF83A-7B07-496D-82EC-B94751B4CD27}" type="pres">
      <dgm:prSet presAssocID="{2D9D82B1-D24D-4575-A1E5-99C5E8ECDC78}" presName="level2hierChild" presStyleCnt="0"/>
      <dgm:spPr/>
      <dgm:t>
        <a:bodyPr/>
        <a:lstStyle/>
        <a:p>
          <a:endParaRPr lang="sr-Latn-CS"/>
        </a:p>
      </dgm:t>
    </dgm:pt>
    <dgm:pt modelId="{8EA7B938-4555-484F-9B85-955AB3EAE806}" type="pres">
      <dgm:prSet presAssocID="{DC80564A-0EFA-47E1-99BA-18A278DCA2CB}" presName="conn2-1" presStyleLbl="parChTrans1D2" presStyleIdx="0" presStyleCnt="3"/>
      <dgm:spPr/>
      <dgm:t>
        <a:bodyPr/>
        <a:lstStyle/>
        <a:p>
          <a:endParaRPr lang="en-US"/>
        </a:p>
      </dgm:t>
    </dgm:pt>
    <dgm:pt modelId="{E3A49481-78E6-42B6-AF2B-8F185C24624D}" type="pres">
      <dgm:prSet presAssocID="{DC80564A-0EFA-47E1-99BA-18A278DCA2CB}" presName="connTx" presStyleLbl="parChTrans1D2" presStyleIdx="0" presStyleCnt="3"/>
      <dgm:spPr/>
      <dgm:t>
        <a:bodyPr/>
        <a:lstStyle/>
        <a:p>
          <a:endParaRPr lang="en-US"/>
        </a:p>
      </dgm:t>
    </dgm:pt>
    <dgm:pt modelId="{03F4F42D-0B06-450D-9B3E-714D62180BBA}" type="pres">
      <dgm:prSet presAssocID="{9DAC9B16-E4F5-4A56-B706-31800C29C4E8}" presName="root2" presStyleCnt="0"/>
      <dgm:spPr/>
      <dgm:t>
        <a:bodyPr/>
        <a:lstStyle/>
        <a:p>
          <a:endParaRPr lang="sr-Latn-CS"/>
        </a:p>
      </dgm:t>
    </dgm:pt>
    <dgm:pt modelId="{F3414C8B-8309-43B7-8146-199A626847B0}" type="pres">
      <dgm:prSet presAssocID="{9DAC9B16-E4F5-4A56-B706-31800C29C4E8}" presName="LevelTwoTextNode" presStyleLbl="node2" presStyleIdx="0" presStyleCnt="3">
        <dgm:presLayoutVars>
          <dgm:chPref val="3"/>
        </dgm:presLayoutVars>
      </dgm:prSet>
      <dgm:spPr/>
      <dgm:t>
        <a:bodyPr/>
        <a:lstStyle/>
        <a:p>
          <a:endParaRPr lang="en-US"/>
        </a:p>
      </dgm:t>
    </dgm:pt>
    <dgm:pt modelId="{687382D3-5652-4542-AA26-64CB2D7CF5F4}" type="pres">
      <dgm:prSet presAssocID="{9DAC9B16-E4F5-4A56-B706-31800C29C4E8}" presName="level3hierChild" presStyleCnt="0"/>
      <dgm:spPr/>
      <dgm:t>
        <a:bodyPr/>
        <a:lstStyle/>
        <a:p>
          <a:endParaRPr lang="sr-Latn-CS"/>
        </a:p>
      </dgm:t>
    </dgm:pt>
    <dgm:pt modelId="{0C02D352-69EA-4023-A2F8-F06ABACE6BD1}" type="pres">
      <dgm:prSet presAssocID="{07B083C2-7601-4FB3-B3C8-98908E33EE6F}" presName="conn2-1" presStyleLbl="parChTrans1D3" presStyleIdx="0" presStyleCnt="6"/>
      <dgm:spPr/>
      <dgm:t>
        <a:bodyPr/>
        <a:lstStyle/>
        <a:p>
          <a:endParaRPr lang="en-US"/>
        </a:p>
      </dgm:t>
    </dgm:pt>
    <dgm:pt modelId="{47D7986E-969E-495E-A110-8922A6489AED}" type="pres">
      <dgm:prSet presAssocID="{07B083C2-7601-4FB3-B3C8-98908E33EE6F}" presName="connTx" presStyleLbl="parChTrans1D3" presStyleIdx="0" presStyleCnt="6"/>
      <dgm:spPr/>
      <dgm:t>
        <a:bodyPr/>
        <a:lstStyle/>
        <a:p>
          <a:endParaRPr lang="en-US"/>
        </a:p>
      </dgm:t>
    </dgm:pt>
    <dgm:pt modelId="{0E2773D1-A1C1-4A4D-9D40-476026865793}" type="pres">
      <dgm:prSet presAssocID="{084064BE-109C-408B-9DBB-DFA3756DB883}" presName="root2" presStyleCnt="0"/>
      <dgm:spPr/>
    </dgm:pt>
    <dgm:pt modelId="{4E38F367-1571-4ACD-84CF-5A563460A882}" type="pres">
      <dgm:prSet presAssocID="{084064BE-109C-408B-9DBB-DFA3756DB883}" presName="LevelTwoTextNode" presStyleLbl="node3" presStyleIdx="0" presStyleCnt="6" custScaleX="233425">
        <dgm:presLayoutVars>
          <dgm:chPref val="3"/>
        </dgm:presLayoutVars>
      </dgm:prSet>
      <dgm:spPr/>
      <dgm:t>
        <a:bodyPr/>
        <a:lstStyle/>
        <a:p>
          <a:endParaRPr lang="en-US"/>
        </a:p>
      </dgm:t>
    </dgm:pt>
    <dgm:pt modelId="{ADEF672D-BB84-4C5E-9C0D-DD67498E0BD3}" type="pres">
      <dgm:prSet presAssocID="{084064BE-109C-408B-9DBB-DFA3756DB883}" presName="level3hierChild" presStyleCnt="0"/>
      <dgm:spPr/>
    </dgm:pt>
    <dgm:pt modelId="{0A7ECB06-E4F8-4450-9D75-720B2857B181}" type="pres">
      <dgm:prSet presAssocID="{7513DC49-A5AC-4F55-8CF4-A382D2713D8A}" presName="conn2-1" presStyleLbl="parChTrans1D3" presStyleIdx="1" presStyleCnt="6"/>
      <dgm:spPr/>
      <dgm:t>
        <a:bodyPr/>
        <a:lstStyle/>
        <a:p>
          <a:endParaRPr lang="en-US"/>
        </a:p>
      </dgm:t>
    </dgm:pt>
    <dgm:pt modelId="{AAE8AB17-1C7F-47BD-ABB8-9E5592C9A5BD}" type="pres">
      <dgm:prSet presAssocID="{7513DC49-A5AC-4F55-8CF4-A382D2713D8A}" presName="connTx" presStyleLbl="parChTrans1D3" presStyleIdx="1" presStyleCnt="6"/>
      <dgm:spPr/>
      <dgm:t>
        <a:bodyPr/>
        <a:lstStyle/>
        <a:p>
          <a:endParaRPr lang="en-US"/>
        </a:p>
      </dgm:t>
    </dgm:pt>
    <dgm:pt modelId="{59FE9507-EA10-4114-9BEB-50CB881A2B3A}" type="pres">
      <dgm:prSet presAssocID="{32FF9794-45CD-48E9-97FD-581580B13E97}" presName="root2" presStyleCnt="0"/>
      <dgm:spPr/>
    </dgm:pt>
    <dgm:pt modelId="{27868659-9882-4E1E-A953-E55F9D980825}" type="pres">
      <dgm:prSet presAssocID="{32FF9794-45CD-48E9-97FD-581580B13E97}" presName="LevelTwoTextNode" presStyleLbl="node3" presStyleIdx="1" presStyleCnt="6" custScaleX="233425">
        <dgm:presLayoutVars>
          <dgm:chPref val="3"/>
        </dgm:presLayoutVars>
      </dgm:prSet>
      <dgm:spPr/>
      <dgm:t>
        <a:bodyPr/>
        <a:lstStyle/>
        <a:p>
          <a:endParaRPr lang="en-US"/>
        </a:p>
      </dgm:t>
    </dgm:pt>
    <dgm:pt modelId="{9462E9A8-77C5-48CA-BD02-22155554FD0A}" type="pres">
      <dgm:prSet presAssocID="{32FF9794-45CD-48E9-97FD-581580B13E97}" presName="level3hierChild" presStyleCnt="0"/>
      <dgm:spPr/>
    </dgm:pt>
    <dgm:pt modelId="{8C4B4817-3CCF-41BD-899E-8E80B5A8AA63}" type="pres">
      <dgm:prSet presAssocID="{B3749D16-DBA2-4AFC-BBD8-162D623A2B5F}" presName="conn2-1" presStyleLbl="parChTrans1D2" presStyleIdx="1" presStyleCnt="3"/>
      <dgm:spPr/>
      <dgm:t>
        <a:bodyPr/>
        <a:lstStyle/>
        <a:p>
          <a:endParaRPr lang="en-US"/>
        </a:p>
      </dgm:t>
    </dgm:pt>
    <dgm:pt modelId="{8E9DCEED-0C6D-40E1-B880-C8794C26CA46}" type="pres">
      <dgm:prSet presAssocID="{B3749D16-DBA2-4AFC-BBD8-162D623A2B5F}" presName="connTx" presStyleLbl="parChTrans1D2" presStyleIdx="1" presStyleCnt="3"/>
      <dgm:spPr/>
      <dgm:t>
        <a:bodyPr/>
        <a:lstStyle/>
        <a:p>
          <a:endParaRPr lang="en-US"/>
        </a:p>
      </dgm:t>
    </dgm:pt>
    <dgm:pt modelId="{09482D72-238D-4ECA-BAE9-84F3F1ED34C5}" type="pres">
      <dgm:prSet presAssocID="{E121E687-B43A-4392-8813-C0AC7C63AB00}" presName="root2" presStyleCnt="0"/>
      <dgm:spPr/>
      <dgm:t>
        <a:bodyPr/>
        <a:lstStyle/>
        <a:p>
          <a:endParaRPr lang="sr-Latn-CS"/>
        </a:p>
      </dgm:t>
    </dgm:pt>
    <dgm:pt modelId="{0144F966-3754-420E-99D0-34DF4F7581DE}" type="pres">
      <dgm:prSet presAssocID="{E121E687-B43A-4392-8813-C0AC7C63AB00}" presName="LevelTwoTextNode" presStyleLbl="node2" presStyleIdx="1" presStyleCnt="3">
        <dgm:presLayoutVars>
          <dgm:chPref val="3"/>
        </dgm:presLayoutVars>
      </dgm:prSet>
      <dgm:spPr/>
      <dgm:t>
        <a:bodyPr/>
        <a:lstStyle/>
        <a:p>
          <a:endParaRPr lang="en-US"/>
        </a:p>
      </dgm:t>
    </dgm:pt>
    <dgm:pt modelId="{83C825D7-5CD0-4EB8-B361-15C53A746B54}" type="pres">
      <dgm:prSet presAssocID="{E121E687-B43A-4392-8813-C0AC7C63AB00}" presName="level3hierChild" presStyleCnt="0"/>
      <dgm:spPr/>
      <dgm:t>
        <a:bodyPr/>
        <a:lstStyle/>
        <a:p>
          <a:endParaRPr lang="sr-Latn-CS"/>
        </a:p>
      </dgm:t>
    </dgm:pt>
    <dgm:pt modelId="{11DF30D2-2402-4A29-853F-14378C8C8B0F}" type="pres">
      <dgm:prSet presAssocID="{148D4BDB-0442-4B4E-855A-67E97F984CD4}" presName="conn2-1" presStyleLbl="parChTrans1D3" presStyleIdx="2" presStyleCnt="6"/>
      <dgm:spPr/>
      <dgm:t>
        <a:bodyPr/>
        <a:lstStyle/>
        <a:p>
          <a:endParaRPr lang="en-US"/>
        </a:p>
      </dgm:t>
    </dgm:pt>
    <dgm:pt modelId="{BE127F35-AD96-46B3-AF06-1A17AC9112EB}" type="pres">
      <dgm:prSet presAssocID="{148D4BDB-0442-4B4E-855A-67E97F984CD4}" presName="connTx" presStyleLbl="parChTrans1D3" presStyleIdx="2" presStyleCnt="6"/>
      <dgm:spPr/>
      <dgm:t>
        <a:bodyPr/>
        <a:lstStyle/>
        <a:p>
          <a:endParaRPr lang="en-US"/>
        </a:p>
      </dgm:t>
    </dgm:pt>
    <dgm:pt modelId="{11AC247B-733D-4BAC-B43E-ED81BDD39927}" type="pres">
      <dgm:prSet presAssocID="{90497844-DDA1-41FB-BCD8-54A3BD47D3BC}" presName="root2" presStyleCnt="0"/>
      <dgm:spPr/>
    </dgm:pt>
    <dgm:pt modelId="{EB747C1C-589E-4236-8A35-9F2267BB348C}" type="pres">
      <dgm:prSet presAssocID="{90497844-DDA1-41FB-BCD8-54A3BD47D3BC}" presName="LevelTwoTextNode" presStyleLbl="node3" presStyleIdx="2" presStyleCnt="6" custScaleX="233425">
        <dgm:presLayoutVars>
          <dgm:chPref val="3"/>
        </dgm:presLayoutVars>
      </dgm:prSet>
      <dgm:spPr/>
      <dgm:t>
        <a:bodyPr/>
        <a:lstStyle/>
        <a:p>
          <a:endParaRPr lang="en-US"/>
        </a:p>
      </dgm:t>
    </dgm:pt>
    <dgm:pt modelId="{C4A5BE3C-AC88-4DDE-AFDB-8524249632D3}" type="pres">
      <dgm:prSet presAssocID="{90497844-DDA1-41FB-BCD8-54A3BD47D3BC}" presName="level3hierChild" presStyleCnt="0"/>
      <dgm:spPr/>
    </dgm:pt>
    <dgm:pt modelId="{2609FFC1-97C8-412A-AB59-C815BE603666}" type="pres">
      <dgm:prSet presAssocID="{774DE417-AEE2-4C7B-B08E-263DFCDDA24B}" presName="conn2-1" presStyleLbl="parChTrans1D3" presStyleIdx="3" presStyleCnt="6"/>
      <dgm:spPr/>
      <dgm:t>
        <a:bodyPr/>
        <a:lstStyle/>
        <a:p>
          <a:endParaRPr lang="en-US"/>
        </a:p>
      </dgm:t>
    </dgm:pt>
    <dgm:pt modelId="{D4E26AC8-EC8D-4D8C-B303-39DA12CC8AA1}" type="pres">
      <dgm:prSet presAssocID="{774DE417-AEE2-4C7B-B08E-263DFCDDA24B}" presName="connTx" presStyleLbl="parChTrans1D3" presStyleIdx="3" presStyleCnt="6"/>
      <dgm:spPr/>
      <dgm:t>
        <a:bodyPr/>
        <a:lstStyle/>
        <a:p>
          <a:endParaRPr lang="en-US"/>
        </a:p>
      </dgm:t>
    </dgm:pt>
    <dgm:pt modelId="{130A3E62-D11E-4233-B2EA-3214CFFB3824}" type="pres">
      <dgm:prSet presAssocID="{4685D2AA-CC10-4971-9005-0A0ECE1993BC}" presName="root2" presStyleCnt="0"/>
      <dgm:spPr/>
    </dgm:pt>
    <dgm:pt modelId="{36EBA4F7-3630-443B-B21C-07671582BB64}" type="pres">
      <dgm:prSet presAssocID="{4685D2AA-CC10-4971-9005-0A0ECE1993BC}" presName="LevelTwoTextNode" presStyleLbl="node3" presStyleIdx="3" presStyleCnt="6" custScaleX="233425">
        <dgm:presLayoutVars>
          <dgm:chPref val="3"/>
        </dgm:presLayoutVars>
      </dgm:prSet>
      <dgm:spPr/>
      <dgm:t>
        <a:bodyPr/>
        <a:lstStyle/>
        <a:p>
          <a:endParaRPr lang="en-US"/>
        </a:p>
      </dgm:t>
    </dgm:pt>
    <dgm:pt modelId="{05F12728-5364-4135-8847-F3B1AB4A7668}" type="pres">
      <dgm:prSet presAssocID="{4685D2AA-CC10-4971-9005-0A0ECE1993BC}" presName="level3hierChild" presStyleCnt="0"/>
      <dgm:spPr/>
    </dgm:pt>
    <dgm:pt modelId="{C586B74A-EE23-4488-8A3A-3B609342274A}" type="pres">
      <dgm:prSet presAssocID="{E36139D3-4CD5-4BD6-BFA2-5647B19CF998}" presName="conn2-1" presStyleLbl="parChTrans1D2" presStyleIdx="2" presStyleCnt="3"/>
      <dgm:spPr/>
      <dgm:t>
        <a:bodyPr/>
        <a:lstStyle/>
        <a:p>
          <a:endParaRPr lang="en-US"/>
        </a:p>
      </dgm:t>
    </dgm:pt>
    <dgm:pt modelId="{36AD9BDB-0A9B-48EC-95F3-AF9BAAC9C55E}" type="pres">
      <dgm:prSet presAssocID="{E36139D3-4CD5-4BD6-BFA2-5647B19CF998}" presName="connTx" presStyleLbl="parChTrans1D2" presStyleIdx="2" presStyleCnt="3"/>
      <dgm:spPr/>
      <dgm:t>
        <a:bodyPr/>
        <a:lstStyle/>
        <a:p>
          <a:endParaRPr lang="en-US"/>
        </a:p>
      </dgm:t>
    </dgm:pt>
    <dgm:pt modelId="{387ADF65-6CCD-4D19-8CE7-942627975E9D}" type="pres">
      <dgm:prSet presAssocID="{E3342E81-3AA4-4201-8D4D-0091F825506B}" presName="root2" presStyleCnt="0"/>
      <dgm:spPr/>
      <dgm:t>
        <a:bodyPr/>
        <a:lstStyle/>
        <a:p>
          <a:endParaRPr lang="sr-Latn-CS"/>
        </a:p>
      </dgm:t>
    </dgm:pt>
    <dgm:pt modelId="{BBD6DF58-A020-4003-8645-41F218D4E0E1}" type="pres">
      <dgm:prSet presAssocID="{E3342E81-3AA4-4201-8D4D-0091F825506B}" presName="LevelTwoTextNode" presStyleLbl="node2" presStyleIdx="2" presStyleCnt="3">
        <dgm:presLayoutVars>
          <dgm:chPref val="3"/>
        </dgm:presLayoutVars>
      </dgm:prSet>
      <dgm:spPr/>
      <dgm:t>
        <a:bodyPr/>
        <a:lstStyle/>
        <a:p>
          <a:endParaRPr lang="en-US"/>
        </a:p>
      </dgm:t>
    </dgm:pt>
    <dgm:pt modelId="{E6E63509-22DC-401A-BBAC-AC6B0676A7C0}" type="pres">
      <dgm:prSet presAssocID="{E3342E81-3AA4-4201-8D4D-0091F825506B}" presName="level3hierChild" presStyleCnt="0"/>
      <dgm:spPr/>
      <dgm:t>
        <a:bodyPr/>
        <a:lstStyle/>
        <a:p>
          <a:endParaRPr lang="sr-Latn-CS"/>
        </a:p>
      </dgm:t>
    </dgm:pt>
    <dgm:pt modelId="{5AE3F36E-8B18-4D79-BF63-13C48813711C}" type="pres">
      <dgm:prSet presAssocID="{22A07A58-01AF-420E-9D2E-C48D0FCC067C}" presName="conn2-1" presStyleLbl="parChTrans1D3" presStyleIdx="4" presStyleCnt="6"/>
      <dgm:spPr/>
      <dgm:t>
        <a:bodyPr/>
        <a:lstStyle/>
        <a:p>
          <a:endParaRPr lang="en-US"/>
        </a:p>
      </dgm:t>
    </dgm:pt>
    <dgm:pt modelId="{AA6A6CCF-59B1-4215-B781-2F575D066052}" type="pres">
      <dgm:prSet presAssocID="{22A07A58-01AF-420E-9D2E-C48D0FCC067C}" presName="connTx" presStyleLbl="parChTrans1D3" presStyleIdx="4" presStyleCnt="6"/>
      <dgm:spPr/>
      <dgm:t>
        <a:bodyPr/>
        <a:lstStyle/>
        <a:p>
          <a:endParaRPr lang="en-US"/>
        </a:p>
      </dgm:t>
    </dgm:pt>
    <dgm:pt modelId="{59C0ACA5-127B-46A4-9BBC-9C014F3B52D1}" type="pres">
      <dgm:prSet presAssocID="{3959A4E8-71F4-47DB-919C-0B0A7AA29607}" presName="root2" presStyleCnt="0"/>
      <dgm:spPr/>
      <dgm:t>
        <a:bodyPr/>
        <a:lstStyle/>
        <a:p>
          <a:endParaRPr lang="sr-Latn-CS"/>
        </a:p>
      </dgm:t>
    </dgm:pt>
    <dgm:pt modelId="{CE187E08-638F-47DC-BC76-651E95892A0D}" type="pres">
      <dgm:prSet presAssocID="{3959A4E8-71F4-47DB-919C-0B0A7AA29607}" presName="LevelTwoTextNode" presStyleLbl="node3" presStyleIdx="4" presStyleCnt="6" custScaleX="233425">
        <dgm:presLayoutVars>
          <dgm:chPref val="3"/>
        </dgm:presLayoutVars>
      </dgm:prSet>
      <dgm:spPr/>
      <dgm:t>
        <a:bodyPr/>
        <a:lstStyle/>
        <a:p>
          <a:endParaRPr lang="en-US"/>
        </a:p>
      </dgm:t>
    </dgm:pt>
    <dgm:pt modelId="{2AB89AF2-4BF9-41A3-8111-1667309C61C0}" type="pres">
      <dgm:prSet presAssocID="{3959A4E8-71F4-47DB-919C-0B0A7AA29607}" presName="level3hierChild" presStyleCnt="0"/>
      <dgm:spPr/>
      <dgm:t>
        <a:bodyPr/>
        <a:lstStyle/>
        <a:p>
          <a:endParaRPr lang="sr-Latn-CS"/>
        </a:p>
      </dgm:t>
    </dgm:pt>
    <dgm:pt modelId="{0544DCE7-BE2B-46C3-A8F8-FFD3DB314D3F}" type="pres">
      <dgm:prSet presAssocID="{EECF985F-0A0D-4F43-8CB3-3AF89EEC1F3B}" presName="conn2-1" presStyleLbl="parChTrans1D3" presStyleIdx="5" presStyleCnt="6"/>
      <dgm:spPr/>
      <dgm:t>
        <a:bodyPr/>
        <a:lstStyle/>
        <a:p>
          <a:endParaRPr lang="en-US"/>
        </a:p>
      </dgm:t>
    </dgm:pt>
    <dgm:pt modelId="{BC17EF34-F5F4-45EA-8B74-AB8179778CEC}" type="pres">
      <dgm:prSet presAssocID="{EECF985F-0A0D-4F43-8CB3-3AF89EEC1F3B}" presName="connTx" presStyleLbl="parChTrans1D3" presStyleIdx="5" presStyleCnt="6"/>
      <dgm:spPr/>
      <dgm:t>
        <a:bodyPr/>
        <a:lstStyle/>
        <a:p>
          <a:endParaRPr lang="en-US"/>
        </a:p>
      </dgm:t>
    </dgm:pt>
    <dgm:pt modelId="{584C7B39-27AF-4717-AB8B-19C07E33D49E}" type="pres">
      <dgm:prSet presAssocID="{742140F0-FBC3-4508-8ED3-61076B881FFF}" presName="root2" presStyleCnt="0"/>
      <dgm:spPr/>
      <dgm:t>
        <a:bodyPr/>
        <a:lstStyle/>
        <a:p>
          <a:endParaRPr lang="sr-Latn-CS"/>
        </a:p>
      </dgm:t>
    </dgm:pt>
    <dgm:pt modelId="{336B5378-4C6C-46AC-8408-52C0C5807BA0}" type="pres">
      <dgm:prSet presAssocID="{742140F0-FBC3-4508-8ED3-61076B881FFF}" presName="LevelTwoTextNode" presStyleLbl="node3" presStyleIdx="5" presStyleCnt="6" custScaleX="233425">
        <dgm:presLayoutVars>
          <dgm:chPref val="3"/>
        </dgm:presLayoutVars>
      </dgm:prSet>
      <dgm:spPr/>
      <dgm:t>
        <a:bodyPr/>
        <a:lstStyle/>
        <a:p>
          <a:endParaRPr lang="en-US"/>
        </a:p>
      </dgm:t>
    </dgm:pt>
    <dgm:pt modelId="{66022426-A5A2-419A-A421-0E5BA16BFACD}" type="pres">
      <dgm:prSet presAssocID="{742140F0-FBC3-4508-8ED3-61076B881FFF}" presName="level3hierChild" presStyleCnt="0"/>
      <dgm:spPr/>
      <dgm:t>
        <a:bodyPr/>
        <a:lstStyle/>
        <a:p>
          <a:endParaRPr lang="sr-Latn-CS"/>
        </a:p>
      </dgm:t>
    </dgm:pt>
  </dgm:ptLst>
  <dgm:cxnLst>
    <dgm:cxn modelId="{52A21BD1-0F50-467E-8A2A-2D71EE4F07EF}" type="presOf" srcId="{90497844-DDA1-41FB-BCD8-54A3BD47D3BC}" destId="{EB747C1C-589E-4236-8A35-9F2267BB348C}" srcOrd="0" destOrd="0" presId="urn:microsoft.com/office/officeart/2005/8/layout/hierarchy2"/>
    <dgm:cxn modelId="{53227029-268A-46CA-B2EC-E5F87F8D9044}" type="presOf" srcId="{B3749D16-DBA2-4AFC-BBD8-162D623A2B5F}" destId="{8C4B4817-3CCF-41BD-899E-8E80B5A8AA63}" srcOrd="0" destOrd="0" presId="urn:microsoft.com/office/officeart/2005/8/layout/hierarchy2"/>
    <dgm:cxn modelId="{BD2FDBA0-4611-47D0-ABD3-15E1DF67A5BF}" type="presOf" srcId="{07B083C2-7601-4FB3-B3C8-98908E33EE6F}" destId="{47D7986E-969E-495E-A110-8922A6489AED}" srcOrd="1" destOrd="0" presId="urn:microsoft.com/office/officeart/2005/8/layout/hierarchy2"/>
    <dgm:cxn modelId="{EA1973A6-A342-4296-9938-2347FE94AA70}" type="presOf" srcId="{774DE417-AEE2-4C7B-B08E-263DFCDDA24B}" destId="{D4E26AC8-EC8D-4D8C-B303-39DA12CC8AA1}" srcOrd="1" destOrd="0" presId="urn:microsoft.com/office/officeart/2005/8/layout/hierarchy2"/>
    <dgm:cxn modelId="{E7E8F729-FBB4-4E7B-B5B4-5CD709B95C4C}" type="presOf" srcId="{EECF985F-0A0D-4F43-8CB3-3AF89EEC1F3B}" destId="{BC17EF34-F5F4-45EA-8B74-AB8179778CEC}" srcOrd="1" destOrd="0" presId="urn:microsoft.com/office/officeart/2005/8/layout/hierarchy2"/>
    <dgm:cxn modelId="{71D2DF04-EE9D-4F01-9D7D-BF65F9B2B579}" type="presOf" srcId="{9DAC9B16-E4F5-4A56-B706-31800C29C4E8}" destId="{F3414C8B-8309-43B7-8146-199A626847B0}" srcOrd="0" destOrd="0" presId="urn:microsoft.com/office/officeart/2005/8/layout/hierarchy2"/>
    <dgm:cxn modelId="{056D17E4-1E59-4BB4-A0D9-2F8EDB9540F7}" type="presOf" srcId="{21D46F23-5CCB-4ECF-A79D-74863421A32C}" destId="{1A322787-3B89-44F0-B75F-6B7D3C6441EF}" srcOrd="0" destOrd="0" presId="urn:microsoft.com/office/officeart/2005/8/layout/hierarchy2"/>
    <dgm:cxn modelId="{F80F491F-4115-4936-AF45-4BE8DF769491}" srcId="{2D9D82B1-D24D-4575-A1E5-99C5E8ECDC78}" destId="{E3342E81-3AA4-4201-8D4D-0091F825506B}" srcOrd="2" destOrd="0" parTransId="{E36139D3-4CD5-4BD6-BFA2-5647B19CF998}" sibTransId="{A5982D47-29B5-472B-A841-515CF38468BD}"/>
    <dgm:cxn modelId="{D6FC7CE2-5BF5-4A81-9473-6F3DFF8450EE}" srcId="{9DAC9B16-E4F5-4A56-B706-31800C29C4E8}" destId="{084064BE-109C-408B-9DBB-DFA3756DB883}" srcOrd="0" destOrd="0" parTransId="{07B083C2-7601-4FB3-B3C8-98908E33EE6F}" sibTransId="{83ADB8C3-4DCE-42AE-BABE-C68ABE3FF521}"/>
    <dgm:cxn modelId="{E90340D3-EA70-4EEE-ABAF-56CA4F973264}" type="presOf" srcId="{4685D2AA-CC10-4971-9005-0A0ECE1993BC}" destId="{36EBA4F7-3630-443B-B21C-07671582BB64}" srcOrd="0" destOrd="0" presId="urn:microsoft.com/office/officeart/2005/8/layout/hierarchy2"/>
    <dgm:cxn modelId="{BA896548-C58E-43C5-B647-F32E22685A5C}" type="presOf" srcId="{EECF985F-0A0D-4F43-8CB3-3AF89EEC1F3B}" destId="{0544DCE7-BE2B-46C3-A8F8-FFD3DB314D3F}" srcOrd="0" destOrd="0" presId="urn:microsoft.com/office/officeart/2005/8/layout/hierarchy2"/>
    <dgm:cxn modelId="{421F1BAF-B521-4759-83C0-BFAD96BB09D4}" type="presOf" srcId="{07B083C2-7601-4FB3-B3C8-98908E33EE6F}" destId="{0C02D352-69EA-4023-A2F8-F06ABACE6BD1}" srcOrd="0" destOrd="0" presId="urn:microsoft.com/office/officeart/2005/8/layout/hierarchy2"/>
    <dgm:cxn modelId="{72798179-93C8-404E-95A8-04C1EA11CA53}" type="presOf" srcId="{7513DC49-A5AC-4F55-8CF4-A382D2713D8A}" destId="{0A7ECB06-E4F8-4450-9D75-720B2857B181}" srcOrd="0" destOrd="0" presId="urn:microsoft.com/office/officeart/2005/8/layout/hierarchy2"/>
    <dgm:cxn modelId="{7947A7B0-3215-41AF-8FD7-02B2665671F6}" type="presOf" srcId="{22A07A58-01AF-420E-9D2E-C48D0FCC067C}" destId="{AA6A6CCF-59B1-4215-B781-2F575D066052}" srcOrd="1" destOrd="0" presId="urn:microsoft.com/office/officeart/2005/8/layout/hierarchy2"/>
    <dgm:cxn modelId="{C47B27BE-0012-49E8-8169-65F04EFEA6BE}" type="presOf" srcId="{3959A4E8-71F4-47DB-919C-0B0A7AA29607}" destId="{CE187E08-638F-47DC-BC76-651E95892A0D}" srcOrd="0" destOrd="0" presId="urn:microsoft.com/office/officeart/2005/8/layout/hierarchy2"/>
    <dgm:cxn modelId="{6D846FD0-4226-495C-994D-CEF777ABF059}" type="presOf" srcId="{148D4BDB-0442-4B4E-855A-67E97F984CD4}" destId="{BE127F35-AD96-46B3-AF06-1A17AC9112EB}" srcOrd="1" destOrd="0" presId="urn:microsoft.com/office/officeart/2005/8/layout/hierarchy2"/>
    <dgm:cxn modelId="{8163654A-5904-499E-9CB2-4F02778B4097}" srcId="{E121E687-B43A-4392-8813-C0AC7C63AB00}" destId="{4685D2AA-CC10-4971-9005-0A0ECE1993BC}" srcOrd="1" destOrd="0" parTransId="{774DE417-AEE2-4C7B-B08E-263DFCDDA24B}" sibTransId="{94C00851-3369-4313-802A-AF953A35F79E}"/>
    <dgm:cxn modelId="{31056522-CF0F-4AA8-892A-16CB10301C19}" type="presOf" srcId="{E36139D3-4CD5-4BD6-BFA2-5647B19CF998}" destId="{C586B74A-EE23-4488-8A3A-3B609342274A}" srcOrd="0" destOrd="0" presId="urn:microsoft.com/office/officeart/2005/8/layout/hierarchy2"/>
    <dgm:cxn modelId="{FEF83125-45B1-41C9-B4D7-57BBE9E1A96F}" type="presOf" srcId="{742140F0-FBC3-4508-8ED3-61076B881FFF}" destId="{336B5378-4C6C-46AC-8408-52C0C5807BA0}" srcOrd="0" destOrd="0" presId="urn:microsoft.com/office/officeart/2005/8/layout/hierarchy2"/>
    <dgm:cxn modelId="{6DD0CD80-04D7-4573-A062-634F9F44D796}" type="presOf" srcId="{DC80564A-0EFA-47E1-99BA-18A278DCA2CB}" destId="{E3A49481-78E6-42B6-AF2B-8F185C24624D}" srcOrd="1" destOrd="0" presId="urn:microsoft.com/office/officeart/2005/8/layout/hierarchy2"/>
    <dgm:cxn modelId="{260131F5-01E2-4A3B-9474-6EC30F5D5C5C}" type="presOf" srcId="{2D9D82B1-D24D-4575-A1E5-99C5E8ECDC78}" destId="{871484E2-E757-4474-8EAE-EF7EA4A99247}" srcOrd="0" destOrd="0" presId="urn:microsoft.com/office/officeart/2005/8/layout/hierarchy2"/>
    <dgm:cxn modelId="{C0C98DB4-F120-45DB-85F5-2E45FD1C6D90}" type="presOf" srcId="{7513DC49-A5AC-4F55-8CF4-A382D2713D8A}" destId="{AAE8AB17-1C7F-47BD-ABB8-9E5592C9A5BD}" srcOrd="1" destOrd="0" presId="urn:microsoft.com/office/officeart/2005/8/layout/hierarchy2"/>
    <dgm:cxn modelId="{F3A9C15B-64BA-4B85-947C-0A60915B2285}" srcId="{2D9D82B1-D24D-4575-A1E5-99C5E8ECDC78}" destId="{E121E687-B43A-4392-8813-C0AC7C63AB00}" srcOrd="1" destOrd="0" parTransId="{B3749D16-DBA2-4AFC-BBD8-162D623A2B5F}" sibTransId="{F0400E49-E3A7-441A-95F9-13A1C13CCA88}"/>
    <dgm:cxn modelId="{94A63BD4-6B7D-4E2B-9E48-EBF5239BAD66}" type="presOf" srcId="{E3342E81-3AA4-4201-8D4D-0091F825506B}" destId="{BBD6DF58-A020-4003-8645-41F218D4E0E1}" srcOrd="0" destOrd="0" presId="urn:microsoft.com/office/officeart/2005/8/layout/hierarchy2"/>
    <dgm:cxn modelId="{A7FEEBF8-A79F-48F8-97FD-7F82AB99DDE9}" type="presOf" srcId="{148D4BDB-0442-4B4E-855A-67E97F984CD4}" destId="{11DF30D2-2402-4A29-853F-14378C8C8B0F}" srcOrd="0" destOrd="0" presId="urn:microsoft.com/office/officeart/2005/8/layout/hierarchy2"/>
    <dgm:cxn modelId="{E4A33C10-F48F-4C9B-A171-DC1111D2B072}" type="presOf" srcId="{DC80564A-0EFA-47E1-99BA-18A278DCA2CB}" destId="{8EA7B938-4555-484F-9B85-955AB3EAE806}" srcOrd="0" destOrd="0" presId="urn:microsoft.com/office/officeart/2005/8/layout/hierarchy2"/>
    <dgm:cxn modelId="{164BFC8A-9E13-4009-8FC5-9D4907B44F32}" srcId="{E3342E81-3AA4-4201-8D4D-0091F825506B}" destId="{3959A4E8-71F4-47DB-919C-0B0A7AA29607}" srcOrd="0" destOrd="0" parTransId="{22A07A58-01AF-420E-9D2E-C48D0FCC067C}" sibTransId="{005FADCA-CBD5-4399-A166-F778EE453082}"/>
    <dgm:cxn modelId="{3B5C8B7E-C416-4C61-8B20-2E529F873308}" type="presOf" srcId="{22A07A58-01AF-420E-9D2E-C48D0FCC067C}" destId="{5AE3F36E-8B18-4D79-BF63-13C48813711C}" srcOrd="0" destOrd="0" presId="urn:microsoft.com/office/officeart/2005/8/layout/hierarchy2"/>
    <dgm:cxn modelId="{F0D92432-AA4F-495D-96B3-D8F65E18B7AC}" srcId="{21D46F23-5CCB-4ECF-A79D-74863421A32C}" destId="{2D9D82B1-D24D-4575-A1E5-99C5E8ECDC78}" srcOrd="0" destOrd="0" parTransId="{D56A7299-04DE-48C0-8ACD-34D3C9E1940E}" sibTransId="{CCB55E63-5AA4-462E-811C-A0F84F32691F}"/>
    <dgm:cxn modelId="{05545B7C-1CFB-4B21-9902-B72A2D1A1284}" type="presOf" srcId="{E121E687-B43A-4392-8813-C0AC7C63AB00}" destId="{0144F966-3754-420E-99D0-34DF4F7581DE}" srcOrd="0" destOrd="0" presId="urn:microsoft.com/office/officeart/2005/8/layout/hierarchy2"/>
    <dgm:cxn modelId="{A7255DAC-E1E2-4B9C-A0E6-6D9FEE19752B}" type="presOf" srcId="{E36139D3-4CD5-4BD6-BFA2-5647B19CF998}" destId="{36AD9BDB-0A9B-48EC-95F3-AF9BAAC9C55E}" srcOrd="1" destOrd="0" presId="urn:microsoft.com/office/officeart/2005/8/layout/hierarchy2"/>
    <dgm:cxn modelId="{5C302C93-0689-47EA-B1BA-3640C6086019}" type="presOf" srcId="{B3749D16-DBA2-4AFC-BBD8-162D623A2B5F}" destId="{8E9DCEED-0C6D-40E1-B880-C8794C26CA46}" srcOrd="1" destOrd="0" presId="urn:microsoft.com/office/officeart/2005/8/layout/hierarchy2"/>
    <dgm:cxn modelId="{B5E05EAE-68DF-483F-8819-3781330409BB}" type="presOf" srcId="{32FF9794-45CD-48E9-97FD-581580B13E97}" destId="{27868659-9882-4E1E-A953-E55F9D980825}" srcOrd="0" destOrd="0" presId="urn:microsoft.com/office/officeart/2005/8/layout/hierarchy2"/>
    <dgm:cxn modelId="{5E74294B-4FAD-4958-83CC-7267138698D5}" srcId="{9DAC9B16-E4F5-4A56-B706-31800C29C4E8}" destId="{32FF9794-45CD-48E9-97FD-581580B13E97}" srcOrd="1" destOrd="0" parTransId="{7513DC49-A5AC-4F55-8CF4-A382D2713D8A}" sibTransId="{2D14F286-20A1-423E-B2C2-2A86F769D1E4}"/>
    <dgm:cxn modelId="{258331BA-23E1-42DB-A45F-808278D51044}" type="presOf" srcId="{084064BE-109C-408B-9DBB-DFA3756DB883}" destId="{4E38F367-1571-4ACD-84CF-5A563460A882}" srcOrd="0" destOrd="0" presId="urn:microsoft.com/office/officeart/2005/8/layout/hierarchy2"/>
    <dgm:cxn modelId="{8178557B-3EB0-4961-8D30-693A6E4BF6AF}" srcId="{E3342E81-3AA4-4201-8D4D-0091F825506B}" destId="{742140F0-FBC3-4508-8ED3-61076B881FFF}" srcOrd="1" destOrd="0" parTransId="{EECF985F-0A0D-4F43-8CB3-3AF89EEC1F3B}" sibTransId="{30F418DF-C681-4EE2-A9AD-DCE9DE399C15}"/>
    <dgm:cxn modelId="{3D00D944-584D-40E3-B0FE-842C36BB93E4}" type="presOf" srcId="{774DE417-AEE2-4C7B-B08E-263DFCDDA24B}" destId="{2609FFC1-97C8-412A-AB59-C815BE603666}" srcOrd="0" destOrd="0" presId="urn:microsoft.com/office/officeart/2005/8/layout/hierarchy2"/>
    <dgm:cxn modelId="{2AC782CD-EA1B-48E8-8E4E-BEF9918D46A9}" srcId="{2D9D82B1-D24D-4575-A1E5-99C5E8ECDC78}" destId="{9DAC9B16-E4F5-4A56-B706-31800C29C4E8}" srcOrd="0" destOrd="0" parTransId="{DC80564A-0EFA-47E1-99BA-18A278DCA2CB}" sibTransId="{2ACDC1DD-6C28-40B8-BFBA-5C6F1967E9D6}"/>
    <dgm:cxn modelId="{9A89A878-D27E-43C4-8451-F3BB123B06D5}" srcId="{E121E687-B43A-4392-8813-C0AC7C63AB00}" destId="{90497844-DDA1-41FB-BCD8-54A3BD47D3BC}" srcOrd="0" destOrd="0" parTransId="{148D4BDB-0442-4B4E-855A-67E97F984CD4}" sibTransId="{DE76FA67-B2F5-45C5-925A-8A1827AC8103}"/>
    <dgm:cxn modelId="{8BC6AE1F-76E0-4149-B441-B3B363099C26}" type="presParOf" srcId="{1A322787-3B89-44F0-B75F-6B7D3C6441EF}" destId="{C8D79CC0-4E37-4A78-901A-305DC4CFCF01}" srcOrd="0" destOrd="0" presId="urn:microsoft.com/office/officeart/2005/8/layout/hierarchy2"/>
    <dgm:cxn modelId="{3A3A20C8-D472-4520-9813-A69A11E855AF}" type="presParOf" srcId="{C8D79CC0-4E37-4A78-901A-305DC4CFCF01}" destId="{871484E2-E757-4474-8EAE-EF7EA4A99247}" srcOrd="0" destOrd="0" presId="urn:microsoft.com/office/officeart/2005/8/layout/hierarchy2"/>
    <dgm:cxn modelId="{89B05451-D77B-4176-85D6-C8CCFD112484}" type="presParOf" srcId="{C8D79CC0-4E37-4A78-901A-305DC4CFCF01}" destId="{683BF83A-7B07-496D-82EC-B94751B4CD27}" srcOrd="1" destOrd="0" presId="urn:microsoft.com/office/officeart/2005/8/layout/hierarchy2"/>
    <dgm:cxn modelId="{9FB487B3-B8DA-4CD3-8FF3-486863B1C565}" type="presParOf" srcId="{683BF83A-7B07-496D-82EC-B94751B4CD27}" destId="{8EA7B938-4555-484F-9B85-955AB3EAE806}" srcOrd="0" destOrd="0" presId="urn:microsoft.com/office/officeart/2005/8/layout/hierarchy2"/>
    <dgm:cxn modelId="{E3A45F76-40F1-422C-A913-397EA36B67FB}" type="presParOf" srcId="{8EA7B938-4555-484F-9B85-955AB3EAE806}" destId="{E3A49481-78E6-42B6-AF2B-8F185C24624D}" srcOrd="0" destOrd="0" presId="urn:microsoft.com/office/officeart/2005/8/layout/hierarchy2"/>
    <dgm:cxn modelId="{FB1E56DA-646D-4BBB-81AF-16826B7485F6}" type="presParOf" srcId="{683BF83A-7B07-496D-82EC-B94751B4CD27}" destId="{03F4F42D-0B06-450D-9B3E-714D62180BBA}" srcOrd="1" destOrd="0" presId="urn:microsoft.com/office/officeart/2005/8/layout/hierarchy2"/>
    <dgm:cxn modelId="{AC8DA0DD-05E4-4694-97A7-34D0D5D39C34}" type="presParOf" srcId="{03F4F42D-0B06-450D-9B3E-714D62180BBA}" destId="{F3414C8B-8309-43B7-8146-199A626847B0}" srcOrd="0" destOrd="0" presId="urn:microsoft.com/office/officeart/2005/8/layout/hierarchy2"/>
    <dgm:cxn modelId="{003BED48-EC5E-4784-95A9-C888D9CEA44D}" type="presParOf" srcId="{03F4F42D-0B06-450D-9B3E-714D62180BBA}" destId="{687382D3-5652-4542-AA26-64CB2D7CF5F4}" srcOrd="1" destOrd="0" presId="urn:microsoft.com/office/officeart/2005/8/layout/hierarchy2"/>
    <dgm:cxn modelId="{B5DC66A8-0B64-4058-8611-7636F7FB82FE}" type="presParOf" srcId="{687382D3-5652-4542-AA26-64CB2D7CF5F4}" destId="{0C02D352-69EA-4023-A2F8-F06ABACE6BD1}" srcOrd="0" destOrd="0" presId="urn:microsoft.com/office/officeart/2005/8/layout/hierarchy2"/>
    <dgm:cxn modelId="{9DA8B665-D21D-45D2-9DE3-40EDABD44C98}" type="presParOf" srcId="{0C02D352-69EA-4023-A2F8-F06ABACE6BD1}" destId="{47D7986E-969E-495E-A110-8922A6489AED}" srcOrd="0" destOrd="0" presId="urn:microsoft.com/office/officeart/2005/8/layout/hierarchy2"/>
    <dgm:cxn modelId="{CE78B1E4-C04C-4586-814E-C04CDEE43F68}" type="presParOf" srcId="{687382D3-5652-4542-AA26-64CB2D7CF5F4}" destId="{0E2773D1-A1C1-4A4D-9D40-476026865793}" srcOrd="1" destOrd="0" presId="urn:microsoft.com/office/officeart/2005/8/layout/hierarchy2"/>
    <dgm:cxn modelId="{D939EFE9-BF32-4D5E-9012-60B9EA008636}" type="presParOf" srcId="{0E2773D1-A1C1-4A4D-9D40-476026865793}" destId="{4E38F367-1571-4ACD-84CF-5A563460A882}" srcOrd="0" destOrd="0" presId="urn:microsoft.com/office/officeart/2005/8/layout/hierarchy2"/>
    <dgm:cxn modelId="{5210BED1-47AB-4486-BA38-5B6FA8482348}" type="presParOf" srcId="{0E2773D1-A1C1-4A4D-9D40-476026865793}" destId="{ADEF672D-BB84-4C5E-9C0D-DD67498E0BD3}" srcOrd="1" destOrd="0" presId="urn:microsoft.com/office/officeart/2005/8/layout/hierarchy2"/>
    <dgm:cxn modelId="{E4FA4910-EFA3-4A21-A614-382B8C1D1206}" type="presParOf" srcId="{687382D3-5652-4542-AA26-64CB2D7CF5F4}" destId="{0A7ECB06-E4F8-4450-9D75-720B2857B181}" srcOrd="2" destOrd="0" presId="urn:microsoft.com/office/officeart/2005/8/layout/hierarchy2"/>
    <dgm:cxn modelId="{26B7BD1D-14A8-44A1-A1B7-692761039CE0}" type="presParOf" srcId="{0A7ECB06-E4F8-4450-9D75-720B2857B181}" destId="{AAE8AB17-1C7F-47BD-ABB8-9E5592C9A5BD}" srcOrd="0" destOrd="0" presId="urn:microsoft.com/office/officeart/2005/8/layout/hierarchy2"/>
    <dgm:cxn modelId="{706F4E12-EC38-48C4-851A-5BD993CE7162}" type="presParOf" srcId="{687382D3-5652-4542-AA26-64CB2D7CF5F4}" destId="{59FE9507-EA10-4114-9BEB-50CB881A2B3A}" srcOrd="3" destOrd="0" presId="urn:microsoft.com/office/officeart/2005/8/layout/hierarchy2"/>
    <dgm:cxn modelId="{FC72878C-FA89-4512-A44C-8E69E8AF0B70}" type="presParOf" srcId="{59FE9507-EA10-4114-9BEB-50CB881A2B3A}" destId="{27868659-9882-4E1E-A953-E55F9D980825}" srcOrd="0" destOrd="0" presId="urn:microsoft.com/office/officeart/2005/8/layout/hierarchy2"/>
    <dgm:cxn modelId="{5A7D1601-7F6F-4DD1-8D2D-0CAA8D7DD973}" type="presParOf" srcId="{59FE9507-EA10-4114-9BEB-50CB881A2B3A}" destId="{9462E9A8-77C5-48CA-BD02-22155554FD0A}" srcOrd="1" destOrd="0" presId="urn:microsoft.com/office/officeart/2005/8/layout/hierarchy2"/>
    <dgm:cxn modelId="{A7FE14AF-6C0B-45E7-9585-5435A322AB57}" type="presParOf" srcId="{683BF83A-7B07-496D-82EC-B94751B4CD27}" destId="{8C4B4817-3CCF-41BD-899E-8E80B5A8AA63}" srcOrd="2" destOrd="0" presId="urn:microsoft.com/office/officeart/2005/8/layout/hierarchy2"/>
    <dgm:cxn modelId="{B4BB5E5A-1D1B-4975-9B76-8E65997437AB}" type="presParOf" srcId="{8C4B4817-3CCF-41BD-899E-8E80B5A8AA63}" destId="{8E9DCEED-0C6D-40E1-B880-C8794C26CA46}" srcOrd="0" destOrd="0" presId="urn:microsoft.com/office/officeart/2005/8/layout/hierarchy2"/>
    <dgm:cxn modelId="{7F3C8833-3B82-40CC-8B92-44D129E8F079}" type="presParOf" srcId="{683BF83A-7B07-496D-82EC-B94751B4CD27}" destId="{09482D72-238D-4ECA-BAE9-84F3F1ED34C5}" srcOrd="3" destOrd="0" presId="urn:microsoft.com/office/officeart/2005/8/layout/hierarchy2"/>
    <dgm:cxn modelId="{9AB7B8BC-EB52-490D-BEFC-A70C302D123B}" type="presParOf" srcId="{09482D72-238D-4ECA-BAE9-84F3F1ED34C5}" destId="{0144F966-3754-420E-99D0-34DF4F7581DE}" srcOrd="0" destOrd="0" presId="urn:microsoft.com/office/officeart/2005/8/layout/hierarchy2"/>
    <dgm:cxn modelId="{7DD819A2-9F53-4164-AC31-A1E975626828}" type="presParOf" srcId="{09482D72-238D-4ECA-BAE9-84F3F1ED34C5}" destId="{83C825D7-5CD0-4EB8-B361-15C53A746B54}" srcOrd="1" destOrd="0" presId="urn:microsoft.com/office/officeart/2005/8/layout/hierarchy2"/>
    <dgm:cxn modelId="{FE53AA2B-AA45-4C7C-AF46-C5FEBF84B0C7}" type="presParOf" srcId="{83C825D7-5CD0-4EB8-B361-15C53A746B54}" destId="{11DF30D2-2402-4A29-853F-14378C8C8B0F}" srcOrd="0" destOrd="0" presId="urn:microsoft.com/office/officeart/2005/8/layout/hierarchy2"/>
    <dgm:cxn modelId="{C2F1A3F6-3223-4369-996B-F5AC27131FE7}" type="presParOf" srcId="{11DF30D2-2402-4A29-853F-14378C8C8B0F}" destId="{BE127F35-AD96-46B3-AF06-1A17AC9112EB}" srcOrd="0" destOrd="0" presId="urn:microsoft.com/office/officeart/2005/8/layout/hierarchy2"/>
    <dgm:cxn modelId="{654C0141-9220-45B3-914F-C459AE1692CC}" type="presParOf" srcId="{83C825D7-5CD0-4EB8-B361-15C53A746B54}" destId="{11AC247B-733D-4BAC-B43E-ED81BDD39927}" srcOrd="1" destOrd="0" presId="urn:microsoft.com/office/officeart/2005/8/layout/hierarchy2"/>
    <dgm:cxn modelId="{B997B3D4-6AB0-473E-B436-0ACD33B9D597}" type="presParOf" srcId="{11AC247B-733D-4BAC-B43E-ED81BDD39927}" destId="{EB747C1C-589E-4236-8A35-9F2267BB348C}" srcOrd="0" destOrd="0" presId="urn:microsoft.com/office/officeart/2005/8/layout/hierarchy2"/>
    <dgm:cxn modelId="{AC708E89-3B30-4A23-8C96-78916B8FF33C}" type="presParOf" srcId="{11AC247B-733D-4BAC-B43E-ED81BDD39927}" destId="{C4A5BE3C-AC88-4DDE-AFDB-8524249632D3}" srcOrd="1" destOrd="0" presId="urn:microsoft.com/office/officeart/2005/8/layout/hierarchy2"/>
    <dgm:cxn modelId="{B1EA806C-DF19-445A-9037-A6A27960B7AA}" type="presParOf" srcId="{83C825D7-5CD0-4EB8-B361-15C53A746B54}" destId="{2609FFC1-97C8-412A-AB59-C815BE603666}" srcOrd="2" destOrd="0" presId="urn:microsoft.com/office/officeart/2005/8/layout/hierarchy2"/>
    <dgm:cxn modelId="{7E621FA5-3A0C-4B76-8DA4-2034443B2627}" type="presParOf" srcId="{2609FFC1-97C8-412A-AB59-C815BE603666}" destId="{D4E26AC8-EC8D-4D8C-B303-39DA12CC8AA1}" srcOrd="0" destOrd="0" presId="urn:microsoft.com/office/officeart/2005/8/layout/hierarchy2"/>
    <dgm:cxn modelId="{751A1A23-39DA-4C7C-B005-3A77DD5E27BC}" type="presParOf" srcId="{83C825D7-5CD0-4EB8-B361-15C53A746B54}" destId="{130A3E62-D11E-4233-B2EA-3214CFFB3824}" srcOrd="3" destOrd="0" presId="urn:microsoft.com/office/officeart/2005/8/layout/hierarchy2"/>
    <dgm:cxn modelId="{E3B3731D-A6D8-420F-9762-F0FC89A8591C}" type="presParOf" srcId="{130A3E62-D11E-4233-B2EA-3214CFFB3824}" destId="{36EBA4F7-3630-443B-B21C-07671582BB64}" srcOrd="0" destOrd="0" presId="urn:microsoft.com/office/officeart/2005/8/layout/hierarchy2"/>
    <dgm:cxn modelId="{8FE0ADCE-CC91-4312-8A7B-78E350AF10A3}" type="presParOf" srcId="{130A3E62-D11E-4233-B2EA-3214CFFB3824}" destId="{05F12728-5364-4135-8847-F3B1AB4A7668}" srcOrd="1" destOrd="0" presId="urn:microsoft.com/office/officeart/2005/8/layout/hierarchy2"/>
    <dgm:cxn modelId="{EDA21187-DBC7-4DAF-8224-E897E03FD36D}" type="presParOf" srcId="{683BF83A-7B07-496D-82EC-B94751B4CD27}" destId="{C586B74A-EE23-4488-8A3A-3B609342274A}" srcOrd="4" destOrd="0" presId="urn:microsoft.com/office/officeart/2005/8/layout/hierarchy2"/>
    <dgm:cxn modelId="{1CE48E23-07A2-4424-9D2E-80DAD5EB006E}" type="presParOf" srcId="{C586B74A-EE23-4488-8A3A-3B609342274A}" destId="{36AD9BDB-0A9B-48EC-95F3-AF9BAAC9C55E}" srcOrd="0" destOrd="0" presId="urn:microsoft.com/office/officeart/2005/8/layout/hierarchy2"/>
    <dgm:cxn modelId="{3AA9B5A8-7929-436E-A912-0241C4E2E9F6}" type="presParOf" srcId="{683BF83A-7B07-496D-82EC-B94751B4CD27}" destId="{387ADF65-6CCD-4D19-8CE7-942627975E9D}" srcOrd="5" destOrd="0" presId="urn:microsoft.com/office/officeart/2005/8/layout/hierarchy2"/>
    <dgm:cxn modelId="{9383C63B-27D8-47A4-B302-C7F6F2E9C308}" type="presParOf" srcId="{387ADF65-6CCD-4D19-8CE7-942627975E9D}" destId="{BBD6DF58-A020-4003-8645-41F218D4E0E1}" srcOrd="0" destOrd="0" presId="urn:microsoft.com/office/officeart/2005/8/layout/hierarchy2"/>
    <dgm:cxn modelId="{2E5F21AE-6AA0-4369-839A-B8C5DF8EDC9E}" type="presParOf" srcId="{387ADF65-6CCD-4D19-8CE7-942627975E9D}" destId="{E6E63509-22DC-401A-BBAC-AC6B0676A7C0}" srcOrd="1" destOrd="0" presId="urn:microsoft.com/office/officeart/2005/8/layout/hierarchy2"/>
    <dgm:cxn modelId="{73B35324-4E35-4283-9981-499CCD4CB0F0}" type="presParOf" srcId="{E6E63509-22DC-401A-BBAC-AC6B0676A7C0}" destId="{5AE3F36E-8B18-4D79-BF63-13C48813711C}" srcOrd="0" destOrd="0" presId="urn:microsoft.com/office/officeart/2005/8/layout/hierarchy2"/>
    <dgm:cxn modelId="{20695770-5D26-459C-BEBB-DC3DBD2C9D26}" type="presParOf" srcId="{5AE3F36E-8B18-4D79-BF63-13C48813711C}" destId="{AA6A6CCF-59B1-4215-B781-2F575D066052}" srcOrd="0" destOrd="0" presId="urn:microsoft.com/office/officeart/2005/8/layout/hierarchy2"/>
    <dgm:cxn modelId="{0EE7DBF9-A4A0-45CB-BAE0-CEBAE3C82859}" type="presParOf" srcId="{E6E63509-22DC-401A-BBAC-AC6B0676A7C0}" destId="{59C0ACA5-127B-46A4-9BBC-9C014F3B52D1}" srcOrd="1" destOrd="0" presId="urn:microsoft.com/office/officeart/2005/8/layout/hierarchy2"/>
    <dgm:cxn modelId="{4300C769-C20E-4FF8-A962-634D1C118AD7}" type="presParOf" srcId="{59C0ACA5-127B-46A4-9BBC-9C014F3B52D1}" destId="{CE187E08-638F-47DC-BC76-651E95892A0D}" srcOrd="0" destOrd="0" presId="urn:microsoft.com/office/officeart/2005/8/layout/hierarchy2"/>
    <dgm:cxn modelId="{2F52D007-97DA-4C3E-A9A3-F9066140E4FD}" type="presParOf" srcId="{59C0ACA5-127B-46A4-9BBC-9C014F3B52D1}" destId="{2AB89AF2-4BF9-41A3-8111-1667309C61C0}" srcOrd="1" destOrd="0" presId="urn:microsoft.com/office/officeart/2005/8/layout/hierarchy2"/>
    <dgm:cxn modelId="{29F893A3-5A6F-4E58-9EC7-13A09A104A19}" type="presParOf" srcId="{E6E63509-22DC-401A-BBAC-AC6B0676A7C0}" destId="{0544DCE7-BE2B-46C3-A8F8-FFD3DB314D3F}" srcOrd="2" destOrd="0" presId="urn:microsoft.com/office/officeart/2005/8/layout/hierarchy2"/>
    <dgm:cxn modelId="{872A0B61-8D75-4800-9482-14B821ACED27}" type="presParOf" srcId="{0544DCE7-BE2B-46C3-A8F8-FFD3DB314D3F}" destId="{BC17EF34-F5F4-45EA-8B74-AB8179778CEC}" srcOrd="0" destOrd="0" presId="urn:microsoft.com/office/officeart/2005/8/layout/hierarchy2"/>
    <dgm:cxn modelId="{CA8971F4-EDB7-4804-B30E-5AEFDDBCED6D}" type="presParOf" srcId="{E6E63509-22DC-401A-BBAC-AC6B0676A7C0}" destId="{584C7B39-27AF-4717-AB8B-19C07E33D49E}" srcOrd="3" destOrd="0" presId="urn:microsoft.com/office/officeart/2005/8/layout/hierarchy2"/>
    <dgm:cxn modelId="{36FEE055-5BFF-4B7B-992F-676DB4928777}" type="presParOf" srcId="{584C7B39-27AF-4717-AB8B-19C07E33D49E}" destId="{336B5378-4C6C-46AC-8408-52C0C5807BA0}" srcOrd="0" destOrd="0" presId="urn:microsoft.com/office/officeart/2005/8/layout/hierarchy2"/>
    <dgm:cxn modelId="{4CB77AD8-4EFE-4B6D-A51B-24006C2D5D73}" type="presParOf" srcId="{584C7B39-27AF-4717-AB8B-19C07E33D49E}" destId="{66022426-A5A2-419A-A421-0E5BA16BFACD}" srcOrd="1" destOrd="0" presId="urn:microsoft.com/office/officeart/2005/8/layout/hierarchy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0CE500-11D6-422D-B1B8-79D482F90193}" type="doc">
      <dgm:prSet loTypeId="urn:microsoft.com/office/officeart/2005/8/layout/lProcess2" loCatId="relationship" qsTypeId="urn:microsoft.com/office/officeart/2005/8/quickstyle/simple1" qsCatId="simple" csTypeId="urn:microsoft.com/office/officeart/2005/8/colors/accent3_1" csCatId="accent3" phldr="1"/>
      <dgm:spPr/>
      <dgm:t>
        <a:bodyPr/>
        <a:lstStyle/>
        <a:p>
          <a:endParaRPr lang="en-US"/>
        </a:p>
      </dgm:t>
    </dgm:pt>
    <dgm:pt modelId="{3A13B22B-1462-4459-8EC3-712CA598DEC8}">
      <dgm:prSet phldrT="[Text]" custT="1"/>
      <dgm:spPr>
        <a:solidFill>
          <a:srgbClr val="FFC000"/>
        </a:solidFill>
      </dgm:spPr>
      <dgm:t>
        <a:bodyPr/>
        <a:lstStyle/>
        <a:p>
          <a:pPr algn="ctr"/>
          <a:r>
            <a:rPr lang="en-US" sz="2800" b="0" dirty="0" smtClean="0">
              <a:latin typeface="Cambria" pitchFamily="18" charset="0"/>
            </a:rPr>
            <a:t>OBAVEZE</a:t>
          </a:r>
          <a:r>
            <a:rPr lang="sr-Cyrl-CS" sz="2800" b="0" dirty="0" smtClean="0">
              <a:latin typeface="Cambria" pitchFamily="18" charset="0"/>
            </a:rPr>
            <a:t> </a:t>
          </a:r>
          <a:r>
            <a:rPr lang="en-US" sz="2800" b="0" dirty="0" smtClean="0">
              <a:latin typeface="Cambria" pitchFamily="18" charset="0"/>
            </a:rPr>
            <a:t>PREMA</a:t>
          </a:r>
          <a:r>
            <a:rPr lang="sr-Cyrl-CS" sz="2800" b="0" dirty="0" smtClean="0">
              <a:latin typeface="Cambria" pitchFamily="18" charset="0"/>
            </a:rPr>
            <a:t> </a:t>
          </a:r>
          <a:r>
            <a:rPr lang="en-US" sz="2800" b="0" dirty="0" smtClean="0">
              <a:latin typeface="Cambria" pitchFamily="18" charset="0"/>
            </a:rPr>
            <a:t>DRŽAVNIM</a:t>
          </a:r>
          <a:r>
            <a:rPr lang="sr-Cyrl-CS" sz="2800" b="0" dirty="0" smtClean="0">
              <a:latin typeface="Cambria" pitchFamily="18" charset="0"/>
            </a:rPr>
            <a:t> </a:t>
          </a:r>
          <a:r>
            <a:rPr lang="en-US" sz="2800" b="0" dirty="0" smtClean="0">
              <a:latin typeface="Cambria" pitchFamily="18" charset="0"/>
            </a:rPr>
            <a:t>ORGANIMA</a:t>
          </a:r>
          <a:endParaRPr lang="en-US" sz="2800" b="0" dirty="0">
            <a:latin typeface="Cambria" pitchFamily="18" charset="0"/>
          </a:endParaRPr>
        </a:p>
      </dgm:t>
    </dgm:pt>
    <dgm:pt modelId="{0784FD6F-DE38-40FC-A9E0-93D55AAE83D4}" type="parTrans" cxnId="{7100C855-B50C-4C39-A978-24F48971929F}">
      <dgm:prSet/>
      <dgm:spPr/>
      <dgm:t>
        <a:bodyPr/>
        <a:lstStyle/>
        <a:p>
          <a:pPr algn="ctr"/>
          <a:endParaRPr lang="en-US" sz="3200" b="0">
            <a:latin typeface="Calibri" pitchFamily="34" charset="0"/>
          </a:endParaRPr>
        </a:p>
      </dgm:t>
    </dgm:pt>
    <dgm:pt modelId="{8503DED4-53AA-4EE8-A2E3-DC715F634A81}" type="sibTrans" cxnId="{7100C855-B50C-4C39-A978-24F48971929F}">
      <dgm:prSet/>
      <dgm:spPr/>
      <dgm:t>
        <a:bodyPr/>
        <a:lstStyle/>
        <a:p>
          <a:pPr algn="ctr"/>
          <a:endParaRPr lang="en-US" sz="3200" b="0">
            <a:latin typeface="Calibri" pitchFamily="34" charset="0"/>
          </a:endParaRPr>
        </a:p>
      </dgm:t>
    </dgm:pt>
    <dgm:pt modelId="{DE050A82-E255-4D1C-96FF-01FBA07AA247}">
      <dgm:prSet phldrT="[Text]" custT="1"/>
      <dgm:spPr>
        <a:ln>
          <a:noFill/>
        </a:ln>
      </dgm:spPr>
      <dgm:t>
        <a:bodyPr/>
        <a:lstStyle/>
        <a:p>
          <a:pPr algn="ctr"/>
          <a:r>
            <a:rPr lang="sr-Latn-CS" sz="1400" b="0" noProof="0" dirty="0" smtClean="0">
              <a:latin typeface="Calibri" pitchFamily="34" charset="0"/>
            </a:rPr>
            <a:t>prikupljanje i dostavljanje traženih informacija prilikom zahtjeva za dobijanje određene dozvole</a:t>
          </a:r>
          <a:endParaRPr lang="sr-Latn-CS" sz="1400" b="0" noProof="0" dirty="0">
            <a:latin typeface="Calibri" pitchFamily="34" charset="0"/>
          </a:endParaRPr>
        </a:p>
      </dgm:t>
    </dgm:pt>
    <dgm:pt modelId="{3B669105-ECDC-4EA3-94B8-FA2A41B6A8DB}" type="parTrans" cxnId="{0AD7CEF1-AA16-4CE8-83A2-A4A14B64FA7D}">
      <dgm:prSet/>
      <dgm:spPr/>
      <dgm:t>
        <a:bodyPr/>
        <a:lstStyle/>
        <a:p>
          <a:pPr algn="ctr"/>
          <a:endParaRPr lang="en-US" sz="3200" b="0">
            <a:latin typeface="Calibri" pitchFamily="34" charset="0"/>
          </a:endParaRPr>
        </a:p>
      </dgm:t>
    </dgm:pt>
    <dgm:pt modelId="{253FF961-A31C-4555-9332-A994965AC6BE}" type="sibTrans" cxnId="{0AD7CEF1-AA16-4CE8-83A2-A4A14B64FA7D}">
      <dgm:prSet/>
      <dgm:spPr/>
      <dgm:t>
        <a:bodyPr/>
        <a:lstStyle/>
        <a:p>
          <a:pPr algn="ctr"/>
          <a:endParaRPr lang="en-US" sz="3200" b="0">
            <a:latin typeface="Calibri" pitchFamily="34" charset="0"/>
          </a:endParaRPr>
        </a:p>
      </dgm:t>
    </dgm:pt>
    <dgm:pt modelId="{588E7C98-2659-44D3-AF85-2E91B9BF5644}">
      <dgm:prSet phldrT="[Text]" custT="1"/>
      <dgm:spPr>
        <a:ln>
          <a:noFill/>
        </a:ln>
      </dgm:spPr>
      <dgm:t>
        <a:bodyPr/>
        <a:lstStyle/>
        <a:p>
          <a:pPr algn="ctr"/>
          <a:r>
            <a:rPr lang="sr-Latn-CS" sz="1400" b="0" noProof="0" dirty="0" smtClean="0">
              <a:latin typeface="Calibri" pitchFamily="34" charset="0"/>
            </a:rPr>
            <a:t>obaveza dostavljanja godišnjih finansijskih  izvještaja nadležnim organima</a:t>
          </a:r>
          <a:endParaRPr lang="sr-Latn-CS" sz="1400" b="0" noProof="0" dirty="0">
            <a:latin typeface="Calibri" pitchFamily="34" charset="0"/>
          </a:endParaRPr>
        </a:p>
      </dgm:t>
    </dgm:pt>
    <dgm:pt modelId="{F3D9C1A0-5F78-4680-AA60-2E06C9428D1B}" type="parTrans" cxnId="{D0C2E86D-5735-4A4F-AB88-23DE3815F89A}">
      <dgm:prSet/>
      <dgm:spPr/>
      <dgm:t>
        <a:bodyPr/>
        <a:lstStyle/>
        <a:p>
          <a:pPr algn="ctr"/>
          <a:endParaRPr lang="en-US" sz="3200" b="0">
            <a:latin typeface="Calibri" pitchFamily="34" charset="0"/>
          </a:endParaRPr>
        </a:p>
      </dgm:t>
    </dgm:pt>
    <dgm:pt modelId="{BD0278A8-7364-4201-9C1F-FEB02C638A98}" type="sibTrans" cxnId="{D0C2E86D-5735-4A4F-AB88-23DE3815F89A}">
      <dgm:prSet/>
      <dgm:spPr/>
      <dgm:t>
        <a:bodyPr/>
        <a:lstStyle/>
        <a:p>
          <a:pPr algn="ctr"/>
          <a:endParaRPr lang="en-US" sz="3200" b="0">
            <a:latin typeface="Calibri" pitchFamily="34" charset="0"/>
          </a:endParaRPr>
        </a:p>
      </dgm:t>
    </dgm:pt>
    <dgm:pt modelId="{E105DDCC-8289-46FA-B3CD-8A0E68AAECC6}">
      <dgm:prSet phldrT="[Text]" custT="1"/>
      <dgm:spPr>
        <a:solidFill>
          <a:srgbClr val="FFC000"/>
        </a:solidFill>
      </dgm:spPr>
      <dgm:t>
        <a:bodyPr/>
        <a:lstStyle/>
        <a:p>
          <a:pPr algn="ctr"/>
          <a:r>
            <a:rPr lang="en-US" sz="2800" b="0" dirty="0" smtClean="0">
              <a:latin typeface="Cambria" pitchFamily="18" charset="0"/>
            </a:rPr>
            <a:t>OBAVEZE</a:t>
          </a:r>
          <a:r>
            <a:rPr lang="sr-Cyrl-CS" sz="2800" b="0" dirty="0" smtClean="0">
              <a:latin typeface="Cambria" pitchFamily="18" charset="0"/>
            </a:rPr>
            <a:t> </a:t>
          </a:r>
          <a:r>
            <a:rPr lang="en-US" sz="2800" b="0" dirty="0" smtClean="0">
              <a:latin typeface="Cambria" pitchFamily="18" charset="0"/>
            </a:rPr>
            <a:t>PREMA</a:t>
          </a:r>
          <a:r>
            <a:rPr lang="sr-Cyrl-CS" sz="2800" b="0" dirty="0" smtClean="0">
              <a:latin typeface="Cambria" pitchFamily="18" charset="0"/>
            </a:rPr>
            <a:t> </a:t>
          </a:r>
          <a:r>
            <a:rPr lang="en-US" sz="2800" b="0" dirty="0" smtClean="0">
              <a:latin typeface="Cambria" pitchFamily="18" charset="0"/>
            </a:rPr>
            <a:t>TREĆIM</a:t>
          </a:r>
          <a:r>
            <a:rPr lang="sr-Cyrl-CS" sz="2800" b="0" dirty="0" smtClean="0">
              <a:latin typeface="Cambria" pitchFamily="18" charset="0"/>
            </a:rPr>
            <a:t> </a:t>
          </a:r>
          <a:r>
            <a:rPr lang="en-US" sz="2800" b="0" dirty="0" smtClean="0">
              <a:latin typeface="Cambria" pitchFamily="18" charset="0"/>
            </a:rPr>
            <a:t>LICIMA</a:t>
          </a:r>
          <a:endParaRPr lang="en-US" sz="2800" b="0" dirty="0">
            <a:latin typeface="Cambria" pitchFamily="18" charset="0"/>
          </a:endParaRPr>
        </a:p>
      </dgm:t>
    </dgm:pt>
    <dgm:pt modelId="{D62F161B-2990-404C-A7ED-E2A93B011EF4}" type="parTrans" cxnId="{5AAB3138-3C56-4ADA-8FD6-B9EC9155DBD0}">
      <dgm:prSet/>
      <dgm:spPr/>
      <dgm:t>
        <a:bodyPr/>
        <a:lstStyle/>
        <a:p>
          <a:pPr algn="ctr"/>
          <a:endParaRPr lang="en-US" sz="3200" b="0">
            <a:latin typeface="Calibri" pitchFamily="34" charset="0"/>
          </a:endParaRPr>
        </a:p>
      </dgm:t>
    </dgm:pt>
    <dgm:pt modelId="{B9C3A30F-F4A6-446C-87F5-4FDCCC1D6B1C}" type="sibTrans" cxnId="{5AAB3138-3C56-4ADA-8FD6-B9EC9155DBD0}">
      <dgm:prSet/>
      <dgm:spPr/>
      <dgm:t>
        <a:bodyPr/>
        <a:lstStyle/>
        <a:p>
          <a:pPr algn="ctr"/>
          <a:endParaRPr lang="en-US" sz="3200" b="0">
            <a:latin typeface="Calibri" pitchFamily="34" charset="0"/>
          </a:endParaRPr>
        </a:p>
      </dgm:t>
    </dgm:pt>
    <dgm:pt modelId="{E733D9E2-AA82-4513-8315-46D3DA498F77}">
      <dgm:prSet phldrT="[Text]" custT="1"/>
      <dgm:spPr>
        <a:ln>
          <a:noFill/>
        </a:ln>
      </dgm:spPr>
      <dgm:t>
        <a:bodyPr/>
        <a:lstStyle/>
        <a:p>
          <a:pPr algn="ctr"/>
          <a:r>
            <a:rPr lang="sr-Latn-CS" sz="1400" b="0" noProof="0" dirty="0" smtClean="0">
              <a:latin typeface="Calibri" pitchFamily="34" charset="0"/>
            </a:rPr>
            <a:t>posedovanje, čuvanje i dostavljanje dokumentacije o skladištenju prilikom transporta robe</a:t>
          </a:r>
          <a:endParaRPr lang="sr-Latn-CS" sz="1400" b="0" noProof="0" dirty="0">
            <a:latin typeface="Calibri" pitchFamily="34" charset="0"/>
          </a:endParaRPr>
        </a:p>
      </dgm:t>
    </dgm:pt>
    <dgm:pt modelId="{48D762D9-5D1D-49C5-8ED6-DCE219F9EDE3}" type="parTrans" cxnId="{52024B6C-21E4-4E61-BB69-EE13E1516900}">
      <dgm:prSet/>
      <dgm:spPr/>
      <dgm:t>
        <a:bodyPr/>
        <a:lstStyle/>
        <a:p>
          <a:pPr algn="ctr"/>
          <a:endParaRPr lang="en-US" sz="3200" b="0">
            <a:latin typeface="Calibri" pitchFamily="34" charset="0"/>
          </a:endParaRPr>
        </a:p>
      </dgm:t>
    </dgm:pt>
    <dgm:pt modelId="{3F9E8EA0-689F-4921-865F-451DC7A99BFA}" type="sibTrans" cxnId="{52024B6C-21E4-4E61-BB69-EE13E1516900}">
      <dgm:prSet/>
      <dgm:spPr/>
      <dgm:t>
        <a:bodyPr/>
        <a:lstStyle/>
        <a:p>
          <a:pPr algn="ctr"/>
          <a:endParaRPr lang="en-US" sz="3200" b="0">
            <a:latin typeface="Calibri" pitchFamily="34" charset="0"/>
          </a:endParaRPr>
        </a:p>
      </dgm:t>
    </dgm:pt>
    <dgm:pt modelId="{7C2181C3-26D5-445E-9675-7FE3F203A707}">
      <dgm:prSet phldrT="[Text]" custT="1"/>
      <dgm:spPr>
        <a:ln>
          <a:noFill/>
        </a:ln>
      </dgm:spPr>
      <dgm:t>
        <a:bodyPr/>
        <a:lstStyle/>
        <a:p>
          <a:pPr algn="ctr"/>
          <a:r>
            <a:rPr lang="sr-Latn-CS" sz="1400" b="0" noProof="0" dirty="0" smtClean="0">
              <a:latin typeface="Calibri" pitchFamily="34" charset="0"/>
            </a:rPr>
            <a:t>obaveza obezbeđenja faktura za tačno određene transakcije</a:t>
          </a:r>
          <a:endParaRPr lang="sr-Latn-CS" sz="1400" b="0" noProof="0" dirty="0">
            <a:latin typeface="Calibri" pitchFamily="34" charset="0"/>
          </a:endParaRPr>
        </a:p>
      </dgm:t>
    </dgm:pt>
    <dgm:pt modelId="{08382D82-BFEC-45D8-97BA-C28FFEE538E2}" type="parTrans" cxnId="{4F87BD81-1330-469A-AC09-F302C9B64D26}">
      <dgm:prSet/>
      <dgm:spPr/>
      <dgm:t>
        <a:bodyPr/>
        <a:lstStyle/>
        <a:p>
          <a:pPr algn="ctr"/>
          <a:endParaRPr lang="en-US" sz="3200" b="0">
            <a:latin typeface="Calibri" pitchFamily="34" charset="0"/>
          </a:endParaRPr>
        </a:p>
      </dgm:t>
    </dgm:pt>
    <dgm:pt modelId="{3DA5D811-7854-4CB2-A4F0-B1E0A2505D95}" type="sibTrans" cxnId="{4F87BD81-1330-469A-AC09-F302C9B64D26}">
      <dgm:prSet/>
      <dgm:spPr/>
      <dgm:t>
        <a:bodyPr/>
        <a:lstStyle/>
        <a:p>
          <a:pPr algn="ctr"/>
          <a:endParaRPr lang="en-US" sz="3200" b="0">
            <a:latin typeface="Calibri" pitchFamily="34" charset="0"/>
          </a:endParaRPr>
        </a:p>
      </dgm:t>
    </dgm:pt>
    <dgm:pt modelId="{43A92CB7-FD0F-40E4-BC0A-7A27DCC8DB08}">
      <dgm:prSet custT="1"/>
      <dgm:spPr>
        <a:ln>
          <a:noFill/>
        </a:ln>
      </dgm:spPr>
      <dgm:t>
        <a:bodyPr/>
        <a:lstStyle/>
        <a:p>
          <a:pPr algn="ctr"/>
          <a:r>
            <a:rPr lang="sr-Latn-CS" sz="1400" b="0" noProof="0" dirty="0" smtClean="0">
              <a:latin typeface="Calibri" pitchFamily="34" charset="0"/>
            </a:rPr>
            <a:t>obaveza obezbeđenja i dostavljanja informacija koje se odnose na zaštitu životne sredine nadležnom organu na zahtjev</a:t>
          </a:r>
          <a:endParaRPr lang="sr-Latn-CS" sz="1400" b="0" noProof="0" dirty="0">
            <a:latin typeface="Calibri" pitchFamily="34" charset="0"/>
          </a:endParaRPr>
        </a:p>
      </dgm:t>
    </dgm:pt>
    <dgm:pt modelId="{BD1A8804-C461-44C7-B641-5BFDF783EA2C}" type="parTrans" cxnId="{3D58AE2D-50ED-468B-857E-9BDDDA0EF5ED}">
      <dgm:prSet/>
      <dgm:spPr/>
      <dgm:t>
        <a:bodyPr/>
        <a:lstStyle/>
        <a:p>
          <a:pPr algn="ctr"/>
          <a:endParaRPr lang="en-US" sz="3200" b="0">
            <a:latin typeface="Calibri" pitchFamily="34" charset="0"/>
          </a:endParaRPr>
        </a:p>
      </dgm:t>
    </dgm:pt>
    <dgm:pt modelId="{8993B00C-1AA9-4520-A1A0-585763D247C1}" type="sibTrans" cxnId="{3D58AE2D-50ED-468B-857E-9BDDDA0EF5ED}">
      <dgm:prSet/>
      <dgm:spPr/>
      <dgm:t>
        <a:bodyPr/>
        <a:lstStyle/>
        <a:p>
          <a:pPr algn="ctr"/>
          <a:endParaRPr lang="en-US" sz="3200" b="0">
            <a:latin typeface="Calibri" pitchFamily="34" charset="0"/>
          </a:endParaRPr>
        </a:p>
      </dgm:t>
    </dgm:pt>
    <dgm:pt modelId="{E14B9E1F-4D0A-44DC-AF20-1A8C60AD4FD3}">
      <dgm:prSet custT="1"/>
      <dgm:spPr>
        <a:ln>
          <a:noFill/>
        </a:ln>
      </dgm:spPr>
      <dgm:t>
        <a:bodyPr/>
        <a:lstStyle/>
        <a:p>
          <a:pPr algn="ctr"/>
          <a:r>
            <a:rPr lang="sr-Latn-CS" sz="1400" b="0" noProof="0" dirty="0" smtClean="0">
              <a:latin typeface="Calibri" pitchFamily="34" charset="0"/>
            </a:rPr>
            <a:t>podnošenje zahtjeva kojim se traži povraćaj poreza na dodatu vrednost</a:t>
          </a:r>
          <a:endParaRPr lang="sr-Latn-CS" sz="1400" b="0" noProof="0" dirty="0">
            <a:latin typeface="Calibri" pitchFamily="34" charset="0"/>
          </a:endParaRPr>
        </a:p>
      </dgm:t>
    </dgm:pt>
    <dgm:pt modelId="{138C872F-C298-4216-8EBA-D973195E9C42}" type="parTrans" cxnId="{4A30242E-B328-4885-ABDD-679A95414054}">
      <dgm:prSet/>
      <dgm:spPr/>
      <dgm:t>
        <a:bodyPr/>
        <a:lstStyle/>
        <a:p>
          <a:pPr algn="ctr"/>
          <a:endParaRPr lang="en-US" sz="3200" b="0">
            <a:latin typeface="Calibri" pitchFamily="34" charset="0"/>
          </a:endParaRPr>
        </a:p>
      </dgm:t>
    </dgm:pt>
    <dgm:pt modelId="{C24075F1-0640-4C6D-89C7-F27DD7F4821C}" type="sibTrans" cxnId="{4A30242E-B328-4885-ABDD-679A95414054}">
      <dgm:prSet/>
      <dgm:spPr/>
      <dgm:t>
        <a:bodyPr/>
        <a:lstStyle/>
        <a:p>
          <a:pPr algn="ctr"/>
          <a:endParaRPr lang="en-US" sz="3200" b="0">
            <a:latin typeface="Calibri" pitchFamily="34" charset="0"/>
          </a:endParaRPr>
        </a:p>
      </dgm:t>
    </dgm:pt>
    <dgm:pt modelId="{5D8577B7-E47B-4AEB-994E-DC5F8C7973B8}">
      <dgm:prSet custT="1"/>
      <dgm:spPr>
        <a:ln>
          <a:noFill/>
        </a:ln>
      </dgm:spPr>
      <dgm:t>
        <a:bodyPr/>
        <a:lstStyle/>
        <a:p>
          <a:pPr algn="ctr"/>
          <a:r>
            <a:rPr lang="sr-Latn-CS" sz="1400" b="0" noProof="0" dirty="0" smtClean="0">
              <a:latin typeface="Calibri" pitchFamily="34" charset="0"/>
            </a:rPr>
            <a:t>podnošenje zahtjeva za registraciju</a:t>
          </a:r>
          <a:endParaRPr lang="sr-Latn-CS" sz="1400" b="0" noProof="0" dirty="0">
            <a:latin typeface="Calibri" pitchFamily="34" charset="0"/>
          </a:endParaRPr>
        </a:p>
      </dgm:t>
    </dgm:pt>
    <dgm:pt modelId="{012E6895-39DF-4284-9C8B-3F5E31B6F4FA}" type="parTrans" cxnId="{FF842850-F1AF-49B9-8926-CC236AD1A349}">
      <dgm:prSet/>
      <dgm:spPr/>
      <dgm:t>
        <a:bodyPr/>
        <a:lstStyle/>
        <a:p>
          <a:pPr algn="ctr"/>
          <a:endParaRPr lang="en-US" sz="3200" b="0">
            <a:latin typeface="Calibri" pitchFamily="34" charset="0"/>
          </a:endParaRPr>
        </a:p>
      </dgm:t>
    </dgm:pt>
    <dgm:pt modelId="{1BDC1A95-C955-407F-BD71-44F304BEC04D}" type="sibTrans" cxnId="{FF842850-F1AF-49B9-8926-CC236AD1A349}">
      <dgm:prSet/>
      <dgm:spPr/>
      <dgm:t>
        <a:bodyPr/>
        <a:lstStyle/>
        <a:p>
          <a:pPr algn="ctr"/>
          <a:endParaRPr lang="en-US" sz="3200" b="0">
            <a:latin typeface="Calibri" pitchFamily="34" charset="0"/>
          </a:endParaRPr>
        </a:p>
      </dgm:t>
    </dgm:pt>
    <dgm:pt modelId="{E9040F86-5227-464F-BF6F-8CFE902E442A}">
      <dgm:prSet phldrT="[Text]" custT="1"/>
      <dgm:spPr>
        <a:ln>
          <a:noFill/>
        </a:ln>
      </dgm:spPr>
      <dgm:t>
        <a:bodyPr/>
        <a:lstStyle/>
        <a:p>
          <a:pPr algn="ctr"/>
          <a:r>
            <a:rPr lang="sr-Latn-CS" sz="1400" b="0" noProof="0" dirty="0" smtClean="0">
              <a:latin typeface="Calibri" pitchFamily="34" charset="0"/>
            </a:rPr>
            <a:t>obaveza proizvođača da obezbede uputstva za upotrebu ili garancije za određene vrste proizvoda</a:t>
          </a:r>
          <a:endParaRPr lang="sr-Latn-CS" sz="1400" b="0" noProof="0" dirty="0">
            <a:latin typeface="Calibri" pitchFamily="34" charset="0"/>
          </a:endParaRPr>
        </a:p>
      </dgm:t>
    </dgm:pt>
    <dgm:pt modelId="{77CCB306-63E0-41E2-8036-AD60E0E1A4A0}" type="parTrans" cxnId="{A9CD1756-71D2-4AA1-AF8F-7001901C6CE7}">
      <dgm:prSet/>
      <dgm:spPr/>
      <dgm:t>
        <a:bodyPr/>
        <a:lstStyle/>
        <a:p>
          <a:pPr algn="ctr"/>
          <a:endParaRPr lang="en-US" sz="3200" b="0">
            <a:latin typeface="Calibri" pitchFamily="34" charset="0"/>
          </a:endParaRPr>
        </a:p>
      </dgm:t>
    </dgm:pt>
    <dgm:pt modelId="{7F1B8CF8-A601-496F-A6EF-A61EBACAB137}" type="sibTrans" cxnId="{A9CD1756-71D2-4AA1-AF8F-7001901C6CE7}">
      <dgm:prSet/>
      <dgm:spPr/>
      <dgm:t>
        <a:bodyPr/>
        <a:lstStyle/>
        <a:p>
          <a:pPr algn="ctr"/>
          <a:endParaRPr lang="en-US" sz="3200" b="0">
            <a:latin typeface="Calibri" pitchFamily="34" charset="0"/>
          </a:endParaRPr>
        </a:p>
      </dgm:t>
    </dgm:pt>
    <dgm:pt modelId="{4C9BB658-F56D-4357-9CC7-37EBEFE5F31E}">
      <dgm:prSet phldrT="[Text]" custT="1"/>
      <dgm:spPr>
        <a:ln>
          <a:noFill/>
        </a:ln>
      </dgm:spPr>
      <dgm:t>
        <a:bodyPr/>
        <a:lstStyle/>
        <a:p>
          <a:pPr algn="ctr"/>
          <a:r>
            <a:rPr lang="sr-Latn-CS" sz="1400" b="0" noProof="0" dirty="0" smtClean="0">
              <a:latin typeface="Calibri" pitchFamily="34" charset="0"/>
            </a:rPr>
            <a:t>obaveza proizvođača da uredno označavaju svoj proizvod deklaracijom</a:t>
          </a:r>
          <a:endParaRPr lang="sr-Latn-CS" sz="1400" b="0" noProof="0" dirty="0">
            <a:latin typeface="Calibri" pitchFamily="34" charset="0"/>
          </a:endParaRPr>
        </a:p>
      </dgm:t>
    </dgm:pt>
    <dgm:pt modelId="{A3D2AD77-FBD7-41A3-9D47-5BA415F4D220}" type="parTrans" cxnId="{3290EC92-3D31-4FF6-B4DC-55FF1D581975}">
      <dgm:prSet/>
      <dgm:spPr/>
      <dgm:t>
        <a:bodyPr/>
        <a:lstStyle/>
        <a:p>
          <a:pPr algn="ctr"/>
          <a:endParaRPr lang="en-US" sz="3200" b="0">
            <a:latin typeface="Calibri" pitchFamily="34" charset="0"/>
          </a:endParaRPr>
        </a:p>
      </dgm:t>
    </dgm:pt>
    <dgm:pt modelId="{515D2497-9FB2-4D92-BFD6-EF6FBE962ABA}" type="sibTrans" cxnId="{3290EC92-3D31-4FF6-B4DC-55FF1D581975}">
      <dgm:prSet/>
      <dgm:spPr/>
      <dgm:t>
        <a:bodyPr/>
        <a:lstStyle/>
        <a:p>
          <a:pPr algn="ctr"/>
          <a:endParaRPr lang="en-US" sz="3200" b="0">
            <a:latin typeface="Calibri" pitchFamily="34" charset="0"/>
          </a:endParaRPr>
        </a:p>
      </dgm:t>
    </dgm:pt>
    <dgm:pt modelId="{271FE0A4-D1A3-4E47-8A2A-B3C4B8C77D07}" type="pres">
      <dgm:prSet presAssocID="{DA0CE500-11D6-422D-B1B8-79D482F90193}" presName="theList" presStyleCnt="0">
        <dgm:presLayoutVars>
          <dgm:dir/>
          <dgm:animLvl val="lvl"/>
          <dgm:resizeHandles val="exact"/>
        </dgm:presLayoutVars>
      </dgm:prSet>
      <dgm:spPr/>
      <dgm:t>
        <a:bodyPr/>
        <a:lstStyle/>
        <a:p>
          <a:endParaRPr lang="en-US"/>
        </a:p>
      </dgm:t>
    </dgm:pt>
    <dgm:pt modelId="{0533670E-228D-412F-83BC-FC2F00A00FEB}" type="pres">
      <dgm:prSet presAssocID="{3A13B22B-1462-4459-8EC3-712CA598DEC8}" presName="compNode" presStyleCnt="0"/>
      <dgm:spPr/>
    </dgm:pt>
    <dgm:pt modelId="{C5312F94-0AE8-43D8-A3DD-D0BBBAFF935E}" type="pres">
      <dgm:prSet presAssocID="{3A13B22B-1462-4459-8EC3-712CA598DEC8}" presName="aNode" presStyleLbl="bgShp" presStyleIdx="0" presStyleCnt="2" custLinFactNeighborX="-104" custLinFactNeighborY="1977"/>
      <dgm:spPr/>
      <dgm:t>
        <a:bodyPr/>
        <a:lstStyle/>
        <a:p>
          <a:endParaRPr lang="en-US"/>
        </a:p>
      </dgm:t>
    </dgm:pt>
    <dgm:pt modelId="{61CED130-12FB-4B3B-BE1C-B8E1BB0C2ACA}" type="pres">
      <dgm:prSet presAssocID="{3A13B22B-1462-4459-8EC3-712CA598DEC8}" presName="textNode" presStyleLbl="bgShp" presStyleIdx="0" presStyleCnt="2"/>
      <dgm:spPr/>
      <dgm:t>
        <a:bodyPr/>
        <a:lstStyle/>
        <a:p>
          <a:endParaRPr lang="en-US"/>
        </a:p>
      </dgm:t>
    </dgm:pt>
    <dgm:pt modelId="{89B07AD2-0978-4AB5-A171-B903C53029EE}" type="pres">
      <dgm:prSet presAssocID="{3A13B22B-1462-4459-8EC3-712CA598DEC8}" presName="compChildNode" presStyleCnt="0"/>
      <dgm:spPr/>
    </dgm:pt>
    <dgm:pt modelId="{2327AE18-D1D3-4657-9451-0CB756D6C07B}" type="pres">
      <dgm:prSet presAssocID="{3A13B22B-1462-4459-8EC3-712CA598DEC8}" presName="theInnerList" presStyleCnt="0"/>
      <dgm:spPr/>
    </dgm:pt>
    <dgm:pt modelId="{74708D77-82A6-4AE7-A7D2-A604867B88CF}" type="pres">
      <dgm:prSet presAssocID="{DE050A82-E255-4D1C-96FF-01FBA07AA247}" presName="childNode" presStyleLbl="node1" presStyleIdx="0" presStyleCnt="9" custScaleY="116536">
        <dgm:presLayoutVars>
          <dgm:bulletEnabled val="1"/>
        </dgm:presLayoutVars>
      </dgm:prSet>
      <dgm:spPr/>
      <dgm:t>
        <a:bodyPr/>
        <a:lstStyle/>
        <a:p>
          <a:endParaRPr lang="en-US"/>
        </a:p>
      </dgm:t>
    </dgm:pt>
    <dgm:pt modelId="{AA154D16-7149-4EE7-A30B-328C1B377919}" type="pres">
      <dgm:prSet presAssocID="{DE050A82-E255-4D1C-96FF-01FBA07AA247}" presName="aSpace2" presStyleCnt="0"/>
      <dgm:spPr/>
    </dgm:pt>
    <dgm:pt modelId="{9FD7F115-72AC-4733-B23E-E09A2DEF009F}" type="pres">
      <dgm:prSet presAssocID="{588E7C98-2659-44D3-AF85-2E91B9BF5644}" presName="childNode" presStyleLbl="node1" presStyleIdx="1" presStyleCnt="9">
        <dgm:presLayoutVars>
          <dgm:bulletEnabled val="1"/>
        </dgm:presLayoutVars>
      </dgm:prSet>
      <dgm:spPr/>
      <dgm:t>
        <a:bodyPr/>
        <a:lstStyle/>
        <a:p>
          <a:endParaRPr lang="en-US"/>
        </a:p>
      </dgm:t>
    </dgm:pt>
    <dgm:pt modelId="{FD0009AA-F482-4C3A-9158-4DADB25D85D9}" type="pres">
      <dgm:prSet presAssocID="{588E7C98-2659-44D3-AF85-2E91B9BF5644}" presName="aSpace2" presStyleCnt="0"/>
      <dgm:spPr/>
    </dgm:pt>
    <dgm:pt modelId="{A8590205-4D89-41AF-AD90-69225CAD9518}" type="pres">
      <dgm:prSet presAssocID="{43A92CB7-FD0F-40E4-BC0A-7A27DCC8DB08}" presName="childNode" presStyleLbl="node1" presStyleIdx="2" presStyleCnt="9" custScaleY="127414">
        <dgm:presLayoutVars>
          <dgm:bulletEnabled val="1"/>
        </dgm:presLayoutVars>
      </dgm:prSet>
      <dgm:spPr/>
      <dgm:t>
        <a:bodyPr/>
        <a:lstStyle/>
        <a:p>
          <a:endParaRPr lang="en-US"/>
        </a:p>
      </dgm:t>
    </dgm:pt>
    <dgm:pt modelId="{16C71379-3E26-4A75-A55B-AB41E9AEB063}" type="pres">
      <dgm:prSet presAssocID="{43A92CB7-FD0F-40E4-BC0A-7A27DCC8DB08}" presName="aSpace2" presStyleCnt="0"/>
      <dgm:spPr/>
    </dgm:pt>
    <dgm:pt modelId="{28114374-A7D7-4130-82D9-A0A7CCBF10EF}" type="pres">
      <dgm:prSet presAssocID="{E14B9E1F-4D0A-44DC-AF20-1A8C60AD4FD3}" presName="childNode" presStyleLbl="node1" presStyleIdx="3" presStyleCnt="9">
        <dgm:presLayoutVars>
          <dgm:bulletEnabled val="1"/>
        </dgm:presLayoutVars>
      </dgm:prSet>
      <dgm:spPr/>
      <dgm:t>
        <a:bodyPr/>
        <a:lstStyle/>
        <a:p>
          <a:endParaRPr lang="en-US"/>
        </a:p>
      </dgm:t>
    </dgm:pt>
    <dgm:pt modelId="{9E023FE4-5FEE-49F3-89B8-034E761BDDC2}" type="pres">
      <dgm:prSet presAssocID="{E14B9E1F-4D0A-44DC-AF20-1A8C60AD4FD3}" presName="aSpace2" presStyleCnt="0"/>
      <dgm:spPr/>
    </dgm:pt>
    <dgm:pt modelId="{5B19C1B8-6C07-4B5C-A107-F3B0C6DB948A}" type="pres">
      <dgm:prSet presAssocID="{5D8577B7-E47B-4AEB-994E-DC5F8C7973B8}" presName="childNode" presStyleLbl="node1" presStyleIdx="4" presStyleCnt="9">
        <dgm:presLayoutVars>
          <dgm:bulletEnabled val="1"/>
        </dgm:presLayoutVars>
      </dgm:prSet>
      <dgm:spPr/>
      <dgm:t>
        <a:bodyPr/>
        <a:lstStyle/>
        <a:p>
          <a:endParaRPr lang="en-US"/>
        </a:p>
      </dgm:t>
    </dgm:pt>
    <dgm:pt modelId="{C0CC8479-F24B-4B2E-8A2B-221413666EC0}" type="pres">
      <dgm:prSet presAssocID="{3A13B22B-1462-4459-8EC3-712CA598DEC8}" presName="aSpace" presStyleCnt="0"/>
      <dgm:spPr/>
    </dgm:pt>
    <dgm:pt modelId="{A17AB3D8-BED6-4CDE-8556-CD0C090256A5}" type="pres">
      <dgm:prSet presAssocID="{E105DDCC-8289-46FA-B3CD-8A0E68AAECC6}" presName="compNode" presStyleCnt="0"/>
      <dgm:spPr/>
    </dgm:pt>
    <dgm:pt modelId="{4525BE9F-DDD3-47F3-A717-E67536388B68}" type="pres">
      <dgm:prSet presAssocID="{E105DDCC-8289-46FA-B3CD-8A0E68AAECC6}" presName="aNode" presStyleLbl="bgShp" presStyleIdx="1" presStyleCnt="2"/>
      <dgm:spPr/>
      <dgm:t>
        <a:bodyPr/>
        <a:lstStyle/>
        <a:p>
          <a:endParaRPr lang="en-US"/>
        </a:p>
      </dgm:t>
    </dgm:pt>
    <dgm:pt modelId="{DBAE373F-F81F-4A82-AC17-7E01DFC39F00}" type="pres">
      <dgm:prSet presAssocID="{E105DDCC-8289-46FA-B3CD-8A0E68AAECC6}" presName="textNode" presStyleLbl="bgShp" presStyleIdx="1" presStyleCnt="2"/>
      <dgm:spPr/>
      <dgm:t>
        <a:bodyPr/>
        <a:lstStyle/>
        <a:p>
          <a:endParaRPr lang="en-US"/>
        </a:p>
      </dgm:t>
    </dgm:pt>
    <dgm:pt modelId="{83203E02-3EBF-4BCF-BFDC-D1330170EBC7}" type="pres">
      <dgm:prSet presAssocID="{E105DDCC-8289-46FA-B3CD-8A0E68AAECC6}" presName="compChildNode" presStyleCnt="0"/>
      <dgm:spPr/>
    </dgm:pt>
    <dgm:pt modelId="{EAF15A69-DE4B-4B12-82B4-665A8FFEB6B4}" type="pres">
      <dgm:prSet presAssocID="{E105DDCC-8289-46FA-B3CD-8A0E68AAECC6}" presName="theInnerList" presStyleCnt="0"/>
      <dgm:spPr/>
    </dgm:pt>
    <dgm:pt modelId="{D6BF0614-C4E6-4A4F-AB87-583EF2B02B8A}" type="pres">
      <dgm:prSet presAssocID="{E733D9E2-AA82-4513-8315-46D3DA498F77}" presName="childNode" presStyleLbl="node1" presStyleIdx="5" presStyleCnt="9">
        <dgm:presLayoutVars>
          <dgm:bulletEnabled val="1"/>
        </dgm:presLayoutVars>
      </dgm:prSet>
      <dgm:spPr/>
      <dgm:t>
        <a:bodyPr/>
        <a:lstStyle/>
        <a:p>
          <a:endParaRPr lang="en-US"/>
        </a:p>
      </dgm:t>
    </dgm:pt>
    <dgm:pt modelId="{AAC7C161-DD0A-4267-A6FD-589B6F619737}" type="pres">
      <dgm:prSet presAssocID="{E733D9E2-AA82-4513-8315-46D3DA498F77}" presName="aSpace2" presStyleCnt="0"/>
      <dgm:spPr/>
    </dgm:pt>
    <dgm:pt modelId="{6D81E0F4-12AF-4F97-A3C4-7E712EC5270B}" type="pres">
      <dgm:prSet presAssocID="{E9040F86-5227-464F-BF6F-8CFE902E442A}" presName="childNode" presStyleLbl="node1" presStyleIdx="6" presStyleCnt="9">
        <dgm:presLayoutVars>
          <dgm:bulletEnabled val="1"/>
        </dgm:presLayoutVars>
      </dgm:prSet>
      <dgm:spPr/>
      <dgm:t>
        <a:bodyPr/>
        <a:lstStyle/>
        <a:p>
          <a:endParaRPr lang="en-US"/>
        </a:p>
      </dgm:t>
    </dgm:pt>
    <dgm:pt modelId="{E3D4DBBE-D74E-49A6-B2C3-E32D05985618}" type="pres">
      <dgm:prSet presAssocID="{E9040F86-5227-464F-BF6F-8CFE902E442A}" presName="aSpace2" presStyleCnt="0"/>
      <dgm:spPr/>
    </dgm:pt>
    <dgm:pt modelId="{413718CA-D6A4-47DC-AAF0-2BF5EC33F991}" type="pres">
      <dgm:prSet presAssocID="{4C9BB658-F56D-4357-9CC7-37EBEFE5F31E}" presName="childNode" presStyleLbl="node1" presStyleIdx="7" presStyleCnt="9" custScaleY="119079">
        <dgm:presLayoutVars>
          <dgm:bulletEnabled val="1"/>
        </dgm:presLayoutVars>
      </dgm:prSet>
      <dgm:spPr/>
      <dgm:t>
        <a:bodyPr/>
        <a:lstStyle/>
        <a:p>
          <a:endParaRPr lang="en-US"/>
        </a:p>
      </dgm:t>
    </dgm:pt>
    <dgm:pt modelId="{F097E932-9A61-4150-B345-D4BC14AFDBC4}" type="pres">
      <dgm:prSet presAssocID="{4C9BB658-F56D-4357-9CC7-37EBEFE5F31E}" presName="aSpace2" presStyleCnt="0"/>
      <dgm:spPr/>
    </dgm:pt>
    <dgm:pt modelId="{8567C568-9E85-4179-A0C8-8B5F952FB10F}" type="pres">
      <dgm:prSet presAssocID="{7C2181C3-26D5-445E-9675-7FE3F203A707}" presName="childNode" presStyleLbl="node1" presStyleIdx="8" presStyleCnt="9">
        <dgm:presLayoutVars>
          <dgm:bulletEnabled val="1"/>
        </dgm:presLayoutVars>
      </dgm:prSet>
      <dgm:spPr/>
      <dgm:t>
        <a:bodyPr/>
        <a:lstStyle/>
        <a:p>
          <a:endParaRPr lang="en-US"/>
        </a:p>
      </dgm:t>
    </dgm:pt>
  </dgm:ptLst>
  <dgm:cxnLst>
    <dgm:cxn modelId="{F8D77E02-06E2-4A00-A3DD-CDB74E68F9D5}" type="presOf" srcId="{4C9BB658-F56D-4357-9CC7-37EBEFE5F31E}" destId="{413718CA-D6A4-47DC-AAF0-2BF5EC33F991}" srcOrd="0" destOrd="0" presId="urn:microsoft.com/office/officeart/2005/8/layout/lProcess2"/>
    <dgm:cxn modelId="{52024B6C-21E4-4E61-BB69-EE13E1516900}" srcId="{E105DDCC-8289-46FA-B3CD-8A0E68AAECC6}" destId="{E733D9E2-AA82-4513-8315-46D3DA498F77}" srcOrd="0" destOrd="0" parTransId="{48D762D9-5D1D-49C5-8ED6-DCE219F9EDE3}" sibTransId="{3F9E8EA0-689F-4921-865F-451DC7A99BFA}"/>
    <dgm:cxn modelId="{B61D802A-6CF9-4C59-BF12-81A28885B09D}" type="presOf" srcId="{E105DDCC-8289-46FA-B3CD-8A0E68AAECC6}" destId="{DBAE373F-F81F-4A82-AC17-7E01DFC39F00}" srcOrd="1" destOrd="0" presId="urn:microsoft.com/office/officeart/2005/8/layout/lProcess2"/>
    <dgm:cxn modelId="{0730F280-8674-4AE5-8FFA-22E851C3348D}" type="presOf" srcId="{3A13B22B-1462-4459-8EC3-712CA598DEC8}" destId="{C5312F94-0AE8-43D8-A3DD-D0BBBAFF935E}" srcOrd="0" destOrd="0" presId="urn:microsoft.com/office/officeart/2005/8/layout/lProcess2"/>
    <dgm:cxn modelId="{D0C2E86D-5735-4A4F-AB88-23DE3815F89A}" srcId="{3A13B22B-1462-4459-8EC3-712CA598DEC8}" destId="{588E7C98-2659-44D3-AF85-2E91B9BF5644}" srcOrd="1" destOrd="0" parTransId="{F3D9C1A0-5F78-4680-AA60-2E06C9428D1B}" sibTransId="{BD0278A8-7364-4201-9C1F-FEB02C638A98}"/>
    <dgm:cxn modelId="{5AAB3138-3C56-4ADA-8FD6-B9EC9155DBD0}" srcId="{DA0CE500-11D6-422D-B1B8-79D482F90193}" destId="{E105DDCC-8289-46FA-B3CD-8A0E68AAECC6}" srcOrd="1" destOrd="0" parTransId="{D62F161B-2990-404C-A7ED-E2A93B011EF4}" sibTransId="{B9C3A30F-F4A6-446C-87F5-4FDCCC1D6B1C}"/>
    <dgm:cxn modelId="{FF842850-F1AF-49B9-8926-CC236AD1A349}" srcId="{3A13B22B-1462-4459-8EC3-712CA598DEC8}" destId="{5D8577B7-E47B-4AEB-994E-DC5F8C7973B8}" srcOrd="4" destOrd="0" parTransId="{012E6895-39DF-4284-9C8B-3F5E31B6F4FA}" sibTransId="{1BDC1A95-C955-407F-BD71-44F304BEC04D}"/>
    <dgm:cxn modelId="{A7EA3C2B-263D-4934-AF65-1737D4B46341}" type="presOf" srcId="{E14B9E1F-4D0A-44DC-AF20-1A8C60AD4FD3}" destId="{28114374-A7D7-4130-82D9-A0A7CCBF10EF}" srcOrd="0" destOrd="0" presId="urn:microsoft.com/office/officeart/2005/8/layout/lProcess2"/>
    <dgm:cxn modelId="{0AD7CEF1-AA16-4CE8-83A2-A4A14B64FA7D}" srcId="{3A13B22B-1462-4459-8EC3-712CA598DEC8}" destId="{DE050A82-E255-4D1C-96FF-01FBA07AA247}" srcOrd="0" destOrd="0" parTransId="{3B669105-ECDC-4EA3-94B8-FA2A41B6A8DB}" sibTransId="{253FF961-A31C-4555-9332-A994965AC6BE}"/>
    <dgm:cxn modelId="{4609D891-DE04-427D-86B7-6336A684EC75}" type="presOf" srcId="{E105DDCC-8289-46FA-B3CD-8A0E68AAECC6}" destId="{4525BE9F-DDD3-47F3-A717-E67536388B68}" srcOrd="0" destOrd="0" presId="urn:microsoft.com/office/officeart/2005/8/layout/lProcess2"/>
    <dgm:cxn modelId="{5081AD89-DCC5-440A-95BD-88583ED79E38}" type="presOf" srcId="{3A13B22B-1462-4459-8EC3-712CA598DEC8}" destId="{61CED130-12FB-4B3B-BE1C-B8E1BB0C2ACA}" srcOrd="1" destOrd="0" presId="urn:microsoft.com/office/officeart/2005/8/layout/lProcess2"/>
    <dgm:cxn modelId="{4F87BD81-1330-469A-AC09-F302C9B64D26}" srcId="{E105DDCC-8289-46FA-B3CD-8A0E68AAECC6}" destId="{7C2181C3-26D5-445E-9675-7FE3F203A707}" srcOrd="3" destOrd="0" parTransId="{08382D82-BFEC-45D8-97BA-C28FFEE538E2}" sibTransId="{3DA5D811-7854-4CB2-A4F0-B1E0A2505D95}"/>
    <dgm:cxn modelId="{5A233067-E740-4A8A-88F6-AC93511E4DA7}" type="presOf" srcId="{E733D9E2-AA82-4513-8315-46D3DA498F77}" destId="{D6BF0614-C4E6-4A4F-AB87-583EF2B02B8A}" srcOrd="0" destOrd="0" presId="urn:microsoft.com/office/officeart/2005/8/layout/lProcess2"/>
    <dgm:cxn modelId="{3D58AE2D-50ED-468B-857E-9BDDDA0EF5ED}" srcId="{3A13B22B-1462-4459-8EC3-712CA598DEC8}" destId="{43A92CB7-FD0F-40E4-BC0A-7A27DCC8DB08}" srcOrd="2" destOrd="0" parTransId="{BD1A8804-C461-44C7-B641-5BFDF783EA2C}" sibTransId="{8993B00C-1AA9-4520-A1A0-585763D247C1}"/>
    <dgm:cxn modelId="{982849B3-292D-4777-8CAE-4904A13C0C79}" type="presOf" srcId="{43A92CB7-FD0F-40E4-BC0A-7A27DCC8DB08}" destId="{A8590205-4D89-41AF-AD90-69225CAD9518}" srcOrd="0" destOrd="0" presId="urn:microsoft.com/office/officeart/2005/8/layout/lProcess2"/>
    <dgm:cxn modelId="{7100C855-B50C-4C39-A978-24F48971929F}" srcId="{DA0CE500-11D6-422D-B1B8-79D482F90193}" destId="{3A13B22B-1462-4459-8EC3-712CA598DEC8}" srcOrd="0" destOrd="0" parTransId="{0784FD6F-DE38-40FC-A9E0-93D55AAE83D4}" sibTransId="{8503DED4-53AA-4EE8-A2E3-DC715F634A81}"/>
    <dgm:cxn modelId="{4C1EE227-13C6-4F1A-A8FD-091BB2DC9756}" type="presOf" srcId="{588E7C98-2659-44D3-AF85-2E91B9BF5644}" destId="{9FD7F115-72AC-4733-B23E-E09A2DEF009F}" srcOrd="0" destOrd="0" presId="urn:microsoft.com/office/officeart/2005/8/layout/lProcess2"/>
    <dgm:cxn modelId="{3BBD1FC8-8D6C-45E1-8F1A-FCBF8DE96EFD}" type="presOf" srcId="{E9040F86-5227-464F-BF6F-8CFE902E442A}" destId="{6D81E0F4-12AF-4F97-A3C4-7E712EC5270B}" srcOrd="0" destOrd="0" presId="urn:microsoft.com/office/officeart/2005/8/layout/lProcess2"/>
    <dgm:cxn modelId="{484B7BEE-8F57-47B6-88E8-B2D5E9400A63}" type="presOf" srcId="{7C2181C3-26D5-445E-9675-7FE3F203A707}" destId="{8567C568-9E85-4179-A0C8-8B5F952FB10F}" srcOrd="0" destOrd="0" presId="urn:microsoft.com/office/officeart/2005/8/layout/lProcess2"/>
    <dgm:cxn modelId="{F9302D52-FD49-4A61-B426-B8163B28890C}" type="presOf" srcId="{DE050A82-E255-4D1C-96FF-01FBA07AA247}" destId="{74708D77-82A6-4AE7-A7D2-A604867B88CF}" srcOrd="0" destOrd="0" presId="urn:microsoft.com/office/officeart/2005/8/layout/lProcess2"/>
    <dgm:cxn modelId="{A9CD1756-71D2-4AA1-AF8F-7001901C6CE7}" srcId="{E105DDCC-8289-46FA-B3CD-8A0E68AAECC6}" destId="{E9040F86-5227-464F-BF6F-8CFE902E442A}" srcOrd="1" destOrd="0" parTransId="{77CCB306-63E0-41E2-8036-AD60E0E1A4A0}" sibTransId="{7F1B8CF8-A601-496F-A6EF-A61EBACAB137}"/>
    <dgm:cxn modelId="{3290EC92-3D31-4FF6-B4DC-55FF1D581975}" srcId="{E105DDCC-8289-46FA-B3CD-8A0E68AAECC6}" destId="{4C9BB658-F56D-4357-9CC7-37EBEFE5F31E}" srcOrd="2" destOrd="0" parTransId="{A3D2AD77-FBD7-41A3-9D47-5BA415F4D220}" sibTransId="{515D2497-9FB2-4D92-BFD6-EF6FBE962ABA}"/>
    <dgm:cxn modelId="{4A30242E-B328-4885-ABDD-679A95414054}" srcId="{3A13B22B-1462-4459-8EC3-712CA598DEC8}" destId="{E14B9E1F-4D0A-44DC-AF20-1A8C60AD4FD3}" srcOrd="3" destOrd="0" parTransId="{138C872F-C298-4216-8EBA-D973195E9C42}" sibTransId="{C24075F1-0640-4C6D-89C7-F27DD7F4821C}"/>
    <dgm:cxn modelId="{3EB72BB2-A1E5-43B4-A590-8510F5471E6F}" type="presOf" srcId="{5D8577B7-E47B-4AEB-994E-DC5F8C7973B8}" destId="{5B19C1B8-6C07-4B5C-A107-F3B0C6DB948A}" srcOrd="0" destOrd="0" presId="urn:microsoft.com/office/officeart/2005/8/layout/lProcess2"/>
    <dgm:cxn modelId="{86950010-E198-49A1-8AAD-9C1B23CEBA8D}" type="presOf" srcId="{DA0CE500-11D6-422D-B1B8-79D482F90193}" destId="{271FE0A4-D1A3-4E47-8A2A-B3C4B8C77D07}" srcOrd="0" destOrd="0" presId="urn:microsoft.com/office/officeart/2005/8/layout/lProcess2"/>
    <dgm:cxn modelId="{A0EBC7A3-52C8-4A4F-BAC4-149F3D653F59}" type="presParOf" srcId="{271FE0A4-D1A3-4E47-8A2A-B3C4B8C77D07}" destId="{0533670E-228D-412F-83BC-FC2F00A00FEB}" srcOrd="0" destOrd="0" presId="urn:microsoft.com/office/officeart/2005/8/layout/lProcess2"/>
    <dgm:cxn modelId="{579B77CE-F369-4360-AD47-9F8DE4549021}" type="presParOf" srcId="{0533670E-228D-412F-83BC-FC2F00A00FEB}" destId="{C5312F94-0AE8-43D8-A3DD-D0BBBAFF935E}" srcOrd="0" destOrd="0" presId="urn:microsoft.com/office/officeart/2005/8/layout/lProcess2"/>
    <dgm:cxn modelId="{5FBC23CE-F39F-41B6-AD96-093FAD19F964}" type="presParOf" srcId="{0533670E-228D-412F-83BC-FC2F00A00FEB}" destId="{61CED130-12FB-4B3B-BE1C-B8E1BB0C2ACA}" srcOrd="1" destOrd="0" presId="urn:microsoft.com/office/officeart/2005/8/layout/lProcess2"/>
    <dgm:cxn modelId="{4B2D35BC-DF96-48FD-9A99-55E602EF3427}" type="presParOf" srcId="{0533670E-228D-412F-83BC-FC2F00A00FEB}" destId="{89B07AD2-0978-4AB5-A171-B903C53029EE}" srcOrd="2" destOrd="0" presId="urn:microsoft.com/office/officeart/2005/8/layout/lProcess2"/>
    <dgm:cxn modelId="{1114093B-DCA4-42F2-9942-FB5E02D74D9B}" type="presParOf" srcId="{89B07AD2-0978-4AB5-A171-B903C53029EE}" destId="{2327AE18-D1D3-4657-9451-0CB756D6C07B}" srcOrd="0" destOrd="0" presId="urn:microsoft.com/office/officeart/2005/8/layout/lProcess2"/>
    <dgm:cxn modelId="{13391B87-2A2D-4449-9EF6-7829DE7B098E}" type="presParOf" srcId="{2327AE18-D1D3-4657-9451-0CB756D6C07B}" destId="{74708D77-82A6-4AE7-A7D2-A604867B88CF}" srcOrd="0" destOrd="0" presId="urn:microsoft.com/office/officeart/2005/8/layout/lProcess2"/>
    <dgm:cxn modelId="{3C88B957-6E31-4967-9CA7-BCCA8934526E}" type="presParOf" srcId="{2327AE18-D1D3-4657-9451-0CB756D6C07B}" destId="{AA154D16-7149-4EE7-A30B-328C1B377919}" srcOrd="1" destOrd="0" presId="urn:microsoft.com/office/officeart/2005/8/layout/lProcess2"/>
    <dgm:cxn modelId="{FD2AA651-8976-4AE6-99CF-600F48D7BE1B}" type="presParOf" srcId="{2327AE18-D1D3-4657-9451-0CB756D6C07B}" destId="{9FD7F115-72AC-4733-B23E-E09A2DEF009F}" srcOrd="2" destOrd="0" presId="urn:microsoft.com/office/officeart/2005/8/layout/lProcess2"/>
    <dgm:cxn modelId="{E6C4A2E2-3863-4D4A-9561-693FCC81F36C}" type="presParOf" srcId="{2327AE18-D1D3-4657-9451-0CB756D6C07B}" destId="{FD0009AA-F482-4C3A-9158-4DADB25D85D9}" srcOrd="3" destOrd="0" presId="urn:microsoft.com/office/officeart/2005/8/layout/lProcess2"/>
    <dgm:cxn modelId="{F6D28536-AA8F-4A42-B9B3-02ABA95139B5}" type="presParOf" srcId="{2327AE18-D1D3-4657-9451-0CB756D6C07B}" destId="{A8590205-4D89-41AF-AD90-69225CAD9518}" srcOrd="4" destOrd="0" presId="urn:microsoft.com/office/officeart/2005/8/layout/lProcess2"/>
    <dgm:cxn modelId="{CBD83799-F8A2-4AFA-B29B-43606C7EE9F3}" type="presParOf" srcId="{2327AE18-D1D3-4657-9451-0CB756D6C07B}" destId="{16C71379-3E26-4A75-A55B-AB41E9AEB063}" srcOrd="5" destOrd="0" presId="urn:microsoft.com/office/officeart/2005/8/layout/lProcess2"/>
    <dgm:cxn modelId="{5479929D-DF1A-425C-85F9-D5A5C7056378}" type="presParOf" srcId="{2327AE18-D1D3-4657-9451-0CB756D6C07B}" destId="{28114374-A7D7-4130-82D9-A0A7CCBF10EF}" srcOrd="6" destOrd="0" presId="urn:microsoft.com/office/officeart/2005/8/layout/lProcess2"/>
    <dgm:cxn modelId="{2DC63580-00FD-4500-ABF1-C5FA0F250BC9}" type="presParOf" srcId="{2327AE18-D1D3-4657-9451-0CB756D6C07B}" destId="{9E023FE4-5FEE-49F3-89B8-034E761BDDC2}" srcOrd="7" destOrd="0" presId="urn:microsoft.com/office/officeart/2005/8/layout/lProcess2"/>
    <dgm:cxn modelId="{E2842FAA-8777-4A88-9565-BE0D117E6CB5}" type="presParOf" srcId="{2327AE18-D1D3-4657-9451-0CB756D6C07B}" destId="{5B19C1B8-6C07-4B5C-A107-F3B0C6DB948A}" srcOrd="8" destOrd="0" presId="urn:microsoft.com/office/officeart/2005/8/layout/lProcess2"/>
    <dgm:cxn modelId="{8631CD27-7E6D-485E-8CC9-4BF30EA2EF96}" type="presParOf" srcId="{271FE0A4-D1A3-4E47-8A2A-B3C4B8C77D07}" destId="{C0CC8479-F24B-4B2E-8A2B-221413666EC0}" srcOrd="1" destOrd="0" presId="urn:microsoft.com/office/officeart/2005/8/layout/lProcess2"/>
    <dgm:cxn modelId="{778CD0EA-0616-483D-891F-F67338FCE4DC}" type="presParOf" srcId="{271FE0A4-D1A3-4E47-8A2A-B3C4B8C77D07}" destId="{A17AB3D8-BED6-4CDE-8556-CD0C090256A5}" srcOrd="2" destOrd="0" presId="urn:microsoft.com/office/officeart/2005/8/layout/lProcess2"/>
    <dgm:cxn modelId="{817423F1-9453-4518-83BA-187F477DE45B}" type="presParOf" srcId="{A17AB3D8-BED6-4CDE-8556-CD0C090256A5}" destId="{4525BE9F-DDD3-47F3-A717-E67536388B68}" srcOrd="0" destOrd="0" presId="urn:microsoft.com/office/officeart/2005/8/layout/lProcess2"/>
    <dgm:cxn modelId="{A61ED7BE-6727-47B9-9867-F8537D28C29E}" type="presParOf" srcId="{A17AB3D8-BED6-4CDE-8556-CD0C090256A5}" destId="{DBAE373F-F81F-4A82-AC17-7E01DFC39F00}" srcOrd="1" destOrd="0" presId="urn:microsoft.com/office/officeart/2005/8/layout/lProcess2"/>
    <dgm:cxn modelId="{D164F3EF-63C4-4FCB-A357-35D6280EF01F}" type="presParOf" srcId="{A17AB3D8-BED6-4CDE-8556-CD0C090256A5}" destId="{83203E02-3EBF-4BCF-BFDC-D1330170EBC7}" srcOrd="2" destOrd="0" presId="urn:microsoft.com/office/officeart/2005/8/layout/lProcess2"/>
    <dgm:cxn modelId="{BB3E5934-6F72-4A8F-9044-0DF8FDE246CF}" type="presParOf" srcId="{83203E02-3EBF-4BCF-BFDC-D1330170EBC7}" destId="{EAF15A69-DE4B-4B12-82B4-665A8FFEB6B4}" srcOrd="0" destOrd="0" presId="urn:microsoft.com/office/officeart/2005/8/layout/lProcess2"/>
    <dgm:cxn modelId="{2AEA4F14-4A30-4953-B8AD-E7DD075966DE}" type="presParOf" srcId="{EAF15A69-DE4B-4B12-82B4-665A8FFEB6B4}" destId="{D6BF0614-C4E6-4A4F-AB87-583EF2B02B8A}" srcOrd="0" destOrd="0" presId="urn:microsoft.com/office/officeart/2005/8/layout/lProcess2"/>
    <dgm:cxn modelId="{0A14BF6E-01A7-4132-B4C2-9B6BB25654F2}" type="presParOf" srcId="{EAF15A69-DE4B-4B12-82B4-665A8FFEB6B4}" destId="{AAC7C161-DD0A-4267-A6FD-589B6F619737}" srcOrd="1" destOrd="0" presId="urn:microsoft.com/office/officeart/2005/8/layout/lProcess2"/>
    <dgm:cxn modelId="{8E3E0A26-A173-4F68-8022-FE75474496F4}" type="presParOf" srcId="{EAF15A69-DE4B-4B12-82B4-665A8FFEB6B4}" destId="{6D81E0F4-12AF-4F97-A3C4-7E712EC5270B}" srcOrd="2" destOrd="0" presId="urn:microsoft.com/office/officeart/2005/8/layout/lProcess2"/>
    <dgm:cxn modelId="{8A7D76E7-4A83-45E6-90D5-CFDC3AEBAF3A}" type="presParOf" srcId="{EAF15A69-DE4B-4B12-82B4-665A8FFEB6B4}" destId="{E3D4DBBE-D74E-49A6-B2C3-E32D05985618}" srcOrd="3" destOrd="0" presId="urn:microsoft.com/office/officeart/2005/8/layout/lProcess2"/>
    <dgm:cxn modelId="{7C1D48A7-C643-4FC8-8601-AF12485CADB3}" type="presParOf" srcId="{EAF15A69-DE4B-4B12-82B4-665A8FFEB6B4}" destId="{413718CA-D6A4-47DC-AAF0-2BF5EC33F991}" srcOrd="4" destOrd="0" presId="urn:microsoft.com/office/officeart/2005/8/layout/lProcess2"/>
    <dgm:cxn modelId="{607C491F-A5B5-40CA-A01D-990F74227853}" type="presParOf" srcId="{EAF15A69-DE4B-4B12-82B4-665A8FFEB6B4}" destId="{F097E932-9A61-4150-B345-D4BC14AFDBC4}" srcOrd="5" destOrd="0" presId="urn:microsoft.com/office/officeart/2005/8/layout/lProcess2"/>
    <dgm:cxn modelId="{DF4D25C6-7A58-4659-A80C-12EA190ADD45}" type="presParOf" srcId="{EAF15A69-DE4B-4B12-82B4-665A8FFEB6B4}" destId="{8567C568-9E85-4179-A0C8-8B5F952FB10F}"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1710D-CA47-4EA7-A5C6-2B3C6ABEEA40}" type="datetimeFigureOut">
              <a:rPr lang="sr-Latn-CS" smtClean="0"/>
              <a:pPr/>
              <a:t>5.11.2020</a:t>
            </a:fld>
            <a:endParaRPr lang="hr-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B2F6A-CF60-4753-ABA3-76B61F223486}" type="slidenum">
              <a:rPr lang="hr-BA" smtClean="0"/>
              <a:pPr/>
              <a:t>‹#›</a:t>
            </a:fld>
            <a:endParaRPr lang="hr-BA"/>
          </a:p>
        </p:txBody>
      </p:sp>
    </p:spTree>
    <p:extLst>
      <p:ext uri="{BB962C8B-B14F-4D97-AF65-F5344CB8AC3E}">
        <p14:creationId xmlns:p14="http://schemas.microsoft.com/office/powerpoint/2010/main" val="4156014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713039D5-9832-46D2-B38B-73663992E2D7}" type="slidenum">
              <a:rPr lang="sr-Latn-CS" smtClean="0"/>
              <a:pPr/>
              <a:t>8</a:t>
            </a:fld>
            <a:endParaRPr lang="sr-Latn-C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TextEdit="1"/>
          </p:cNvSpPr>
          <p:nvPr>
            <p:ph type="sldImg"/>
          </p:nvPr>
        </p:nvSpPr>
        <p:spPr bwMode="auto">
          <a:noFill/>
          <a:ln>
            <a:solidFill>
              <a:srgbClr val="000000"/>
            </a:solidFill>
            <a:miter lim="800000"/>
            <a:headEnd/>
            <a:tailEnd/>
          </a:ln>
        </p:spPr>
      </p:sp>
      <p:sp>
        <p:nvSpPr>
          <p:cNvPr id="227331"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713039D5-9832-46D2-B38B-73663992E2D7}" type="slidenum">
              <a:rPr lang="sr-Latn-CS" smtClean="0"/>
              <a:pPr/>
              <a:t>18</a:t>
            </a:fld>
            <a:endParaRPr lang="sr-Latn-C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TextEdit="1"/>
          </p:cNvSpPr>
          <p:nvPr>
            <p:ph type="sldImg"/>
          </p:nvPr>
        </p:nvSpPr>
        <p:spPr bwMode="auto">
          <a:noFill/>
          <a:ln>
            <a:solidFill>
              <a:srgbClr val="000000"/>
            </a:solidFill>
            <a:miter lim="800000"/>
            <a:headEnd/>
            <a:tailEnd/>
          </a:ln>
        </p:spPr>
      </p:sp>
      <p:sp>
        <p:nvSpPr>
          <p:cNvPr id="228355" name="Rectangle 3"/>
          <p:cNvSpPr>
            <a:spLocks noGrp="1"/>
          </p:cNvSpPr>
          <p:nvPr>
            <p:ph type="body" idx="1"/>
          </p:nvPr>
        </p:nvSpPr>
        <p:spPr bwMode="auto">
          <a:noFill/>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713039D5-9832-46D2-B38B-73663992E2D7}" type="slidenum">
              <a:rPr lang="sr-Latn-CS" smtClean="0"/>
              <a:pPr/>
              <a:t>30</a:t>
            </a:fld>
            <a:endParaRPr lang="sr-Latn-C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Latn-CS"/>
          </a:p>
        </p:txBody>
      </p:sp>
      <p:sp>
        <p:nvSpPr>
          <p:cNvPr id="4" name="Slide Number Placeholder 3"/>
          <p:cNvSpPr>
            <a:spLocks noGrp="1"/>
          </p:cNvSpPr>
          <p:nvPr>
            <p:ph type="sldNum" sz="quarter" idx="10"/>
          </p:nvPr>
        </p:nvSpPr>
        <p:spPr/>
        <p:txBody>
          <a:bodyPr/>
          <a:lstStyle/>
          <a:p>
            <a:fld id="{713039D5-9832-46D2-B38B-73663992E2D7}" type="slidenum">
              <a:rPr lang="sr-Latn-CS" smtClean="0"/>
              <a:pPr/>
              <a:t>31</a:t>
            </a:fld>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11/5/2020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Standard Cost Model (SCM) </a:t>
            </a:r>
            <a:endParaRPr lang="en-US" dirty="0"/>
          </a:p>
        </p:txBody>
      </p:sp>
      <p:sp>
        <p:nvSpPr>
          <p:cNvPr id="3" name="Subtitle 2"/>
          <p:cNvSpPr>
            <a:spLocks noGrp="1"/>
          </p:cNvSpPr>
          <p:nvPr>
            <p:ph type="subTitle" idx="1"/>
          </p:nvPr>
        </p:nvSpPr>
        <p:spPr/>
        <p:txBody>
          <a:bodyPr>
            <a:normAutofit/>
          </a:bodyPr>
          <a:lstStyle/>
          <a:p>
            <a:r>
              <a:rPr lang="en-US" dirty="0" err="1"/>
              <a:t>Napredni</a:t>
            </a:r>
            <a:r>
              <a:rPr lang="en-US" dirty="0"/>
              <a:t> </a:t>
            </a:r>
            <a:r>
              <a:rPr lang="en-US" dirty="0" err="1"/>
              <a:t>nivo</a:t>
            </a:r>
            <a:r>
              <a:rPr lang="en-US" dirty="0"/>
              <a:t> </a:t>
            </a:r>
            <a:r>
              <a:rPr lang="en-US" dirty="0" err="1"/>
              <a:t>obuke</a:t>
            </a:r>
            <a:r>
              <a:rPr lang="en-US" dirty="0"/>
              <a:t> </a:t>
            </a:r>
          </a:p>
          <a:p>
            <a:r>
              <a:rPr lang="en-US" dirty="0" err="1"/>
              <a:t>Federacija</a:t>
            </a:r>
            <a:r>
              <a:rPr lang="en-US" dirty="0"/>
              <a:t> </a:t>
            </a:r>
            <a:r>
              <a:rPr lang="en-US" dirty="0" err="1"/>
              <a:t>Bosne</a:t>
            </a:r>
            <a:r>
              <a:rPr lang="en-US" dirty="0"/>
              <a:t> </a:t>
            </a:r>
            <a:r>
              <a:rPr lang="en-US" dirty="0" err="1"/>
              <a:t>i</a:t>
            </a:r>
            <a:r>
              <a:rPr lang="en-US" dirty="0"/>
              <a:t> </a:t>
            </a:r>
            <a:r>
              <a:rPr lang="en-US" dirty="0" err="1"/>
              <a:t>Hercegovine</a:t>
            </a:r>
            <a:endParaRPr lang="en-US" dirty="0"/>
          </a:p>
          <a:p>
            <a:r>
              <a:rPr lang="en-US" dirty="0"/>
              <a:t>	</a:t>
            </a:r>
          </a:p>
        </p:txBody>
      </p:sp>
    </p:spTree>
    <p:extLst>
      <p:ext uri="{BB962C8B-B14F-4D97-AF65-F5344CB8AC3E}">
        <p14:creationId xmlns:p14="http://schemas.microsoft.com/office/powerpoint/2010/main" val="3033429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idx="4294967295"/>
          </p:nvPr>
        </p:nvSpPr>
        <p:spPr/>
        <p:txBody>
          <a:bodyPr>
            <a:normAutofit fontScale="90000"/>
          </a:bodyPr>
          <a:lstStyle/>
          <a:p>
            <a:r>
              <a:rPr lang="en-US" b="1" dirty="0" err="1" smtClean="0">
                <a:cs typeface="Arial" charset="0"/>
              </a:rPr>
              <a:t>Defini</a:t>
            </a:r>
            <a:r>
              <a:rPr lang="bs-Latn-BA" b="1" dirty="0" smtClean="0">
                <a:cs typeface="Arial" charset="0"/>
              </a:rPr>
              <a:t>cija</a:t>
            </a:r>
            <a:r>
              <a:rPr lang="en-US" b="1" dirty="0" smtClean="0">
                <a:cs typeface="Arial" charset="0"/>
              </a:rPr>
              <a:t> </a:t>
            </a:r>
            <a:br>
              <a:rPr lang="en-US" b="1" dirty="0" smtClean="0">
                <a:cs typeface="Arial" charset="0"/>
              </a:rPr>
            </a:br>
            <a:r>
              <a:rPr lang="en-US" b="1" dirty="0" err="1" smtClean="0">
                <a:cs typeface="Arial" charset="0"/>
              </a:rPr>
              <a:t>administrativ</a:t>
            </a:r>
            <a:r>
              <a:rPr lang="bs-Latn-BA" b="1" dirty="0" smtClean="0">
                <a:cs typeface="Arial" charset="0"/>
              </a:rPr>
              <a:t>nih troškova</a:t>
            </a:r>
            <a:endParaRPr lang="en-GB" dirty="0" smtClean="0">
              <a:latin typeface="Calibri" pitchFamily="34" charset="0"/>
              <a:cs typeface="Times New Roman" pitchFamily="18" charset="0"/>
            </a:endParaRPr>
          </a:p>
        </p:txBody>
      </p:sp>
      <p:sp>
        <p:nvSpPr>
          <p:cNvPr id="109571" name="Rectangle 3"/>
          <p:cNvSpPr>
            <a:spLocks noGrp="1"/>
          </p:cNvSpPr>
          <p:nvPr>
            <p:ph type="body" idx="4294967295"/>
          </p:nvPr>
        </p:nvSpPr>
        <p:spPr/>
        <p:txBody>
          <a:bodyPr/>
          <a:lstStyle/>
          <a:p>
            <a:pPr>
              <a:buFont typeface="Arial" charset="0"/>
              <a:buNone/>
            </a:pPr>
            <a:r>
              <a:rPr lang="bs-Latn-BA" sz="2000" b="1" dirty="0" smtClean="0">
                <a:cs typeface="Arial" charset="0"/>
              </a:rPr>
              <a:t>     </a:t>
            </a:r>
            <a:r>
              <a:rPr lang="en-US" sz="2000" b="1" dirty="0" err="1" smtClean="0">
                <a:cs typeface="Arial" charset="0"/>
              </a:rPr>
              <a:t>Administrativ</a:t>
            </a:r>
            <a:r>
              <a:rPr lang="bs-Latn-BA" sz="2000" b="1" dirty="0" smtClean="0">
                <a:cs typeface="Arial" charset="0"/>
              </a:rPr>
              <a:t>ni troškovi su troškovi kompanija</a:t>
            </a:r>
            <a:r>
              <a:rPr lang="en-US" sz="2000" b="1" dirty="0" smtClean="0">
                <a:cs typeface="Arial" charset="0"/>
              </a:rPr>
              <a:t>, </a:t>
            </a:r>
            <a:r>
              <a:rPr lang="en-US" sz="2000" b="1" dirty="0" err="1" smtClean="0">
                <a:cs typeface="Arial" charset="0"/>
              </a:rPr>
              <a:t>vol</a:t>
            </a:r>
            <a:r>
              <a:rPr lang="bs-Latn-BA" sz="2000" b="1" dirty="0" smtClean="0">
                <a:cs typeface="Arial" charset="0"/>
              </a:rPr>
              <a:t>o</a:t>
            </a:r>
            <a:r>
              <a:rPr lang="en-US" sz="2000" b="1" dirty="0" err="1" smtClean="0">
                <a:cs typeface="Arial" charset="0"/>
              </a:rPr>
              <a:t>nt</a:t>
            </a:r>
            <a:r>
              <a:rPr lang="bs-Latn-BA" sz="2000" b="1" dirty="0" smtClean="0">
                <a:cs typeface="Arial" charset="0"/>
              </a:rPr>
              <a:t>erskog </a:t>
            </a:r>
            <a:r>
              <a:rPr lang="en-US" sz="2000" b="1" dirty="0" smtClean="0">
                <a:cs typeface="Arial" charset="0"/>
              </a:rPr>
              <a:t> se</a:t>
            </a:r>
            <a:r>
              <a:rPr lang="bs-Latn-BA" sz="2000" b="1" dirty="0" smtClean="0">
                <a:cs typeface="Arial" charset="0"/>
              </a:rPr>
              <a:t>k</a:t>
            </a:r>
            <a:r>
              <a:rPr lang="en-US" sz="2000" b="1" dirty="0" smtClean="0">
                <a:cs typeface="Arial" charset="0"/>
              </a:rPr>
              <a:t>tor</a:t>
            </a:r>
            <a:r>
              <a:rPr lang="bs-Latn-BA" sz="2000" b="1" dirty="0" smtClean="0">
                <a:cs typeface="Arial" charset="0"/>
              </a:rPr>
              <a:t>a</a:t>
            </a:r>
            <a:r>
              <a:rPr lang="en-US" sz="2000" b="1" dirty="0" smtClean="0">
                <a:cs typeface="Arial" charset="0"/>
              </a:rPr>
              <a:t>,</a:t>
            </a:r>
            <a:r>
              <a:rPr lang="bs-Latn-BA" sz="2000" b="1" dirty="0" smtClean="0">
                <a:cs typeface="Arial" charset="0"/>
              </a:rPr>
              <a:t> javnih organa</a:t>
            </a:r>
            <a:r>
              <a:rPr lang="en-US" sz="2000" b="1" dirty="0" smtClean="0">
                <a:cs typeface="Arial" charset="0"/>
              </a:rPr>
              <a:t> </a:t>
            </a:r>
            <a:r>
              <a:rPr lang="bs-Latn-BA" sz="2000" b="1" dirty="0" smtClean="0">
                <a:cs typeface="Arial" charset="0"/>
              </a:rPr>
              <a:t>i građana nastali u ispunjavanju zakonske obaveze pružanja</a:t>
            </a:r>
            <a:r>
              <a:rPr lang="en-US" sz="2000" b="1" dirty="0" smtClean="0">
                <a:cs typeface="Arial" charset="0"/>
              </a:rPr>
              <a:t> </a:t>
            </a:r>
            <a:r>
              <a:rPr lang="en-US" sz="2000" b="1" dirty="0" err="1" smtClean="0">
                <a:cs typeface="Arial" charset="0"/>
              </a:rPr>
              <a:t>informa</a:t>
            </a:r>
            <a:r>
              <a:rPr lang="bs-Latn-BA" sz="2000" b="1" dirty="0" smtClean="0">
                <a:cs typeface="Arial" charset="0"/>
              </a:rPr>
              <a:t>cija</a:t>
            </a:r>
            <a:r>
              <a:rPr lang="en-US" sz="2000" b="1" dirty="0" smtClean="0">
                <a:cs typeface="Arial" charset="0"/>
              </a:rPr>
              <a:t> o</a:t>
            </a:r>
            <a:r>
              <a:rPr lang="bs-Latn-BA" sz="2000" b="1" dirty="0" smtClean="0">
                <a:cs typeface="Arial" charset="0"/>
              </a:rPr>
              <a:t> svojim aktivnostima ili </a:t>
            </a:r>
            <a:r>
              <a:rPr lang="en-US" sz="2000" b="1" dirty="0" smtClean="0">
                <a:cs typeface="Arial" charset="0"/>
              </a:rPr>
              <a:t>pro</a:t>
            </a:r>
            <a:r>
              <a:rPr lang="bs-Latn-BA" sz="2000" b="1" dirty="0" smtClean="0">
                <a:cs typeface="Arial" charset="0"/>
              </a:rPr>
              <a:t>izvodima</a:t>
            </a:r>
            <a:r>
              <a:rPr lang="en-US" sz="2000" b="1" dirty="0" smtClean="0">
                <a:cs typeface="Arial" charset="0"/>
              </a:rPr>
              <a:t>,</a:t>
            </a:r>
            <a:r>
              <a:rPr lang="bs-Latn-BA" sz="2000" b="1" dirty="0" smtClean="0">
                <a:cs typeface="Arial" charset="0"/>
              </a:rPr>
              <a:t> bilo javnim organima ili </a:t>
            </a:r>
            <a:r>
              <a:rPr lang="en-US" sz="2000" b="1" dirty="0" err="1" smtClean="0">
                <a:cs typeface="Arial" charset="0"/>
              </a:rPr>
              <a:t>privat</a:t>
            </a:r>
            <a:r>
              <a:rPr lang="bs-Latn-BA" sz="2000" b="1" dirty="0" smtClean="0">
                <a:cs typeface="Arial" charset="0"/>
              </a:rPr>
              <a:t>nim</a:t>
            </a:r>
            <a:r>
              <a:rPr lang="en-US" sz="2000" b="1" dirty="0" smtClean="0">
                <a:cs typeface="Arial" charset="0"/>
              </a:rPr>
              <a:t> </a:t>
            </a:r>
            <a:r>
              <a:rPr lang="bs-Latn-BA" sz="2000" b="1" dirty="0" smtClean="0">
                <a:cs typeface="Arial" charset="0"/>
              </a:rPr>
              <a:t>subjektima</a:t>
            </a:r>
            <a:r>
              <a:rPr lang="en-US" sz="2000" b="1" dirty="0" smtClean="0">
                <a:cs typeface="Arial" charset="0"/>
              </a:rPr>
              <a:t>. </a:t>
            </a:r>
            <a:endParaRPr lang="en-GB" sz="2000" dirty="0" smtClean="0">
              <a:latin typeface="Calibri" pitchFamily="34" charset="0"/>
              <a:cs typeface="Times New Roman" pitchFamily="18" charset="0"/>
            </a:endParaRPr>
          </a:p>
          <a:p>
            <a:endParaRPr lang="en-GB" sz="2000" dirty="0" smtClean="0">
              <a:latin typeface="Calibri" pitchFamily="34" charset="0"/>
              <a:cs typeface="Times New Roman" pitchFamily="18" charset="0"/>
            </a:endParaRPr>
          </a:p>
          <a:p>
            <a:r>
              <a:rPr lang="en-US" sz="2000" b="1" dirty="0" smtClean="0">
                <a:cs typeface="Arial" charset="0"/>
              </a:rPr>
              <a:t>Inform</a:t>
            </a:r>
            <a:r>
              <a:rPr lang="bs-Latn-BA" sz="2000" b="1" dirty="0" smtClean="0">
                <a:cs typeface="Arial" charset="0"/>
              </a:rPr>
              <a:t>isanje treba tumačiti u širem smislu</a:t>
            </a:r>
            <a:r>
              <a:rPr lang="en-US" sz="2000" b="1" dirty="0" smtClean="0">
                <a:cs typeface="Arial" charset="0"/>
              </a:rPr>
              <a:t>,</a:t>
            </a:r>
            <a:r>
              <a:rPr lang="bs-Latn-BA" sz="2000" b="1" dirty="0" smtClean="0">
                <a:cs typeface="Arial" charset="0"/>
              </a:rPr>
              <a:t> odnosno ono uključuje:</a:t>
            </a:r>
            <a:endParaRPr lang="en-GB" sz="2000" dirty="0" smtClean="0">
              <a:latin typeface="Calibri" pitchFamily="34" charset="0"/>
              <a:cs typeface="Times New Roman" pitchFamily="18" charset="0"/>
            </a:endParaRPr>
          </a:p>
          <a:p>
            <a:r>
              <a:rPr lang="bs-Latn-BA" sz="2000" b="1" dirty="0" smtClean="0">
                <a:cs typeface="Arial" charset="0"/>
              </a:rPr>
              <a:t>troškove etiketiranja</a:t>
            </a:r>
            <a:r>
              <a:rPr lang="en-US" sz="2000" b="1" dirty="0" smtClean="0">
                <a:cs typeface="Arial" charset="0"/>
              </a:rPr>
              <a:t>, </a:t>
            </a:r>
            <a:endParaRPr lang="en-GB" sz="2000" dirty="0" smtClean="0">
              <a:latin typeface="Calibri" pitchFamily="34" charset="0"/>
              <a:cs typeface="Times New Roman" pitchFamily="18" charset="0"/>
            </a:endParaRPr>
          </a:p>
          <a:p>
            <a:r>
              <a:rPr lang="bs-Latn-BA" sz="2000" b="1" dirty="0" smtClean="0">
                <a:cs typeface="Arial" charset="0"/>
              </a:rPr>
              <a:t>izvještavanja</a:t>
            </a:r>
            <a:r>
              <a:rPr lang="en-US" sz="2000" b="1" dirty="0" smtClean="0">
                <a:cs typeface="Arial" charset="0"/>
              </a:rPr>
              <a:t>, </a:t>
            </a:r>
            <a:endParaRPr lang="en-GB" sz="2000" dirty="0" smtClean="0">
              <a:latin typeface="Calibri" pitchFamily="34" charset="0"/>
              <a:cs typeface="Times New Roman" pitchFamily="18" charset="0"/>
            </a:endParaRPr>
          </a:p>
          <a:p>
            <a:r>
              <a:rPr lang="bs-Latn-BA" sz="2000" b="1" dirty="0" smtClean="0">
                <a:cs typeface="Arial" charset="0"/>
              </a:rPr>
              <a:t>praćenja,</a:t>
            </a:r>
            <a:endParaRPr lang="en-GB" sz="2000" dirty="0" smtClean="0">
              <a:latin typeface="Calibri" pitchFamily="34" charset="0"/>
              <a:cs typeface="Times New Roman" pitchFamily="18" charset="0"/>
            </a:endParaRPr>
          </a:p>
          <a:p>
            <a:r>
              <a:rPr lang="bs-Latn-BA" sz="2000" b="1" dirty="0" smtClean="0">
                <a:cs typeface="Arial" charset="0"/>
              </a:rPr>
              <a:t>r</a:t>
            </a:r>
            <a:r>
              <a:rPr lang="en-US" sz="2000" b="1" dirty="0" err="1" smtClean="0">
                <a:cs typeface="Arial" charset="0"/>
              </a:rPr>
              <a:t>egistra</a:t>
            </a:r>
            <a:r>
              <a:rPr lang="bs-Latn-BA" sz="2000" b="1" dirty="0" smtClean="0">
                <a:cs typeface="Arial" charset="0"/>
              </a:rPr>
              <a:t>cije i</a:t>
            </a:r>
            <a:endParaRPr lang="en-GB" sz="2000" dirty="0" smtClean="0">
              <a:latin typeface="Calibri" pitchFamily="34" charset="0"/>
              <a:cs typeface="Times New Roman" pitchFamily="18" charset="0"/>
            </a:endParaRPr>
          </a:p>
          <a:p>
            <a:r>
              <a:rPr lang="bs-Latn-BA" sz="2000" b="1" dirty="0" smtClean="0">
                <a:cs typeface="Arial" charset="0"/>
              </a:rPr>
              <a:t>traženja dozvola. </a:t>
            </a:r>
            <a:endParaRPr lang="en-GB" sz="2000" dirty="0" smtClean="0">
              <a:latin typeface="Calibri" pitchFamily="34" charset="0"/>
              <a:cs typeface="Times New Roman" pitchFamily="18" charset="0"/>
            </a:endParaRPr>
          </a:p>
          <a:p>
            <a:endParaRPr lang="en-GB" sz="2000" dirty="0" smtClean="0">
              <a:latin typeface="Calibri" pitchFamily="34" charset="0"/>
            </a:endParaRPr>
          </a:p>
        </p:txBody>
      </p:sp>
      <p:sp>
        <p:nvSpPr>
          <p:cNvPr id="9" name="Date Placeholder 8"/>
          <p:cNvSpPr>
            <a:spLocks noGrp="1"/>
          </p:cNvSpPr>
          <p:nvPr>
            <p:ph type="dt" sz="half" idx="10"/>
          </p:nvPr>
        </p:nvSpPr>
        <p:spPr/>
        <p:txBody>
          <a:bodyPr/>
          <a:lstStyle/>
          <a:p>
            <a:fld id="{A9BC0E74-7DBA-4580-81C3-D49D71E3A826}" type="datetime1">
              <a:rPr lang="en-US" smtClean="0"/>
              <a:pPr/>
              <a:t>11/5/2020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Primjeri obaveza informisanja </a:t>
            </a:r>
            <a:r>
              <a:rPr lang="hr-BA" dirty="0" smtClean="0"/>
              <a:t/>
            </a:r>
            <a:br>
              <a:rPr lang="hr-BA" dirty="0" smtClean="0"/>
            </a:br>
            <a:endParaRPr lang="hr-BA" dirty="0"/>
          </a:p>
        </p:txBody>
      </p:sp>
      <p:sp>
        <p:nvSpPr>
          <p:cNvPr id="3" name="Content Placeholder 2"/>
          <p:cNvSpPr>
            <a:spLocks noGrp="1"/>
          </p:cNvSpPr>
          <p:nvPr>
            <p:ph idx="1"/>
          </p:nvPr>
        </p:nvSpPr>
        <p:spPr>
          <a:xfrm>
            <a:off x="142844" y="1071546"/>
            <a:ext cx="8858312" cy="5643602"/>
          </a:xfrm>
        </p:spPr>
        <p:txBody>
          <a:bodyPr>
            <a:normAutofit fontScale="77500" lnSpcReduction="20000"/>
          </a:bodyPr>
          <a:lstStyle/>
          <a:p>
            <a:pPr lvl="0"/>
            <a:r>
              <a:rPr lang="bs-Latn-BA" b="1" i="1" dirty="0" smtClean="0"/>
              <a:t>Povrati i izvještaji</a:t>
            </a:r>
            <a:r>
              <a:rPr lang="bs-Latn-BA" dirty="0" smtClean="0"/>
              <a:t>: Ovo se odnosi na vraćanje i davanje informacija, npr. porez odbijen od prihoda na izvoru.</a:t>
            </a:r>
            <a:endParaRPr lang="hr-BA" dirty="0" smtClean="0"/>
          </a:p>
          <a:p>
            <a:pPr lvl="0"/>
            <a:r>
              <a:rPr lang="bs-Latn-BA" b="1" i="1" dirty="0" smtClean="0"/>
              <a:t>Zahtjevi za dozvole ili oslobađanje od</a:t>
            </a:r>
            <a:r>
              <a:rPr lang="bs-Latn-BA" dirty="0" smtClean="0"/>
              <a:t> ...: Ovo se odnosi na sve tipove zahtjeva za dozvole ili oslobađanje od raznih aktivnosti, npr. zahtjev za dozvolu za prodaju alkoholnih pića.</a:t>
            </a:r>
            <a:endParaRPr lang="hr-BA" dirty="0" smtClean="0"/>
          </a:p>
          <a:p>
            <a:pPr lvl="0"/>
            <a:r>
              <a:rPr lang="bs-Latn-BA" b="1" i="1" dirty="0" smtClean="0"/>
              <a:t>Zahtjevi za ovlaštenje</a:t>
            </a:r>
            <a:r>
              <a:rPr lang="bs-Latn-BA" dirty="0" smtClean="0"/>
              <a:t>: Odnosi se na zahtjev za ovlaštenje da se vrše neke aktivnosti, npr. ovlaštenje za kanalizacione radove.</a:t>
            </a:r>
            <a:endParaRPr lang="hr-BA" dirty="0" smtClean="0"/>
          </a:p>
          <a:p>
            <a:pPr lvl="0"/>
            <a:r>
              <a:rPr lang="bs-Latn-BA" b="1" i="1" dirty="0" smtClean="0"/>
              <a:t>Obavještenje o aktivnostima</a:t>
            </a:r>
            <a:r>
              <a:rPr lang="bs-Latn-BA" dirty="0" smtClean="0"/>
              <a:t>: Odnosi se na obavezu firmi da obavještavaju vlasti o specifičnim aktivnostima, npr. o prevozu opasnog tereta.</a:t>
            </a:r>
            <a:endParaRPr lang="hr-BA" dirty="0" smtClean="0"/>
          </a:p>
          <a:p>
            <a:pPr lvl="0"/>
            <a:r>
              <a:rPr lang="bs-Latn-BA" b="1" i="1" dirty="0" smtClean="0"/>
              <a:t>Uvođenje u registar</a:t>
            </a:r>
            <a:r>
              <a:rPr lang="bs-Latn-BA" dirty="0" smtClean="0"/>
              <a:t>: Odnosi se na obavezu firmi da budu registrirane u nekom registru ili na nekoj listi, npr. registru firmi.</a:t>
            </a:r>
            <a:endParaRPr lang="hr-BA" dirty="0" smtClean="0"/>
          </a:p>
          <a:p>
            <a:pPr lvl="0"/>
            <a:r>
              <a:rPr lang="bs-Latn-BA" b="1" i="1" dirty="0" smtClean="0"/>
              <a:t>Prijava za subvencije ili grantove za</a:t>
            </a:r>
            <a:r>
              <a:rPr lang="bs-Latn-BA" dirty="0" smtClean="0"/>
              <a:t> ...: Odnosi se na firme koje se prijavljuju za neku subvenciju i slično, npr. subvenciju za obuku za posao.</a:t>
            </a:r>
            <a:endParaRPr lang="hr-BA" dirty="0" smtClean="0"/>
          </a:p>
          <a:p>
            <a:pPr>
              <a:buNone/>
            </a:pPr>
            <a:endParaRPr lang="hr-B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Primjeri obaveza informisanja</a:t>
            </a:r>
            <a:endParaRPr lang="en-US" dirty="0"/>
          </a:p>
        </p:txBody>
      </p:sp>
      <p:sp>
        <p:nvSpPr>
          <p:cNvPr id="3" name="Content Placeholder 2"/>
          <p:cNvSpPr>
            <a:spLocks noGrp="1"/>
          </p:cNvSpPr>
          <p:nvPr>
            <p:ph idx="1"/>
          </p:nvPr>
        </p:nvSpPr>
        <p:spPr/>
        <p:txBody>
          <a:bodyPr>
            <a:normAutofit fontScale="70000" lnSpcReduction="20000"/>
          </a:bodyPr>
          <a:lstStyle/>
          <a:p>
            <a:r>
              <a:rPr lang="vi-VN" i="1" dirty="0"/>
              <a:t>Ažuriranje planova i programa za urgentne situacije</a:t>
            </a:r>
            <a:r>
              <a:rPr lang="vi-VN" dirty="0"/>
              <a:t> itd.:. Odnosi se na obavezu firmi da održavaju te dokumente koje traže vlasti ažurnim. Tu bi na primjer spadali priručnici i planovi za hitne slučajeve.</a:t>
            </a:r>
          </a:p>
          <a:p>
            <a:r>
              <a:rPr lang="vi-VN" i="1" dirty="0"/>
              <a:t>Saradnja sa revizijama/inspekcijama</a:t>
            </a:r>
            <a:r>
              <a:rPr lang="vi-VN" dirty="0"/>
              <a:t> ...: Odnosi se na informiranje i pomaganje inspektorima koji vrše inspekcije i reviziju firme, ili koji dolaze u firmu u vezi provedbe nekog propisa.</a:t>
            </a:r>
          </a:p>
          <a:p>
            <a:r>
              <a:rPr lang="vi-VN" i="1" dirty="0"/>
              <a:t>Zakonom propisano označavanje radi trećih strana</a:t>
            </a:r>
            <a:r>
              <a:rPr lang="vi-VN" dirty="0"/>
              <a:t>: To između ostalog uključuje stavljanje etiketa na proizvode ili instalacije sa informacijama za potrošače, npr. etikete o potrošnji energije za kućanske aparate.</a:t>
            </a:r>
          </a:p>
          <a:p>
            <a:r>
              <a:rPr lang="vi-VN" i="1" dirty="0"/>
              <a:t>Davanje zakonom propisanih informacija trećim stranama</a:t>
            </a:r>
            <a:r>
              <a:rPr lang="vi-VN" dirty="0"/>
              <a:t>: Odnosi se na davanje informacija trećim stranama (za razliku od etiketa), npr. finansijske brošure uz investicijske proizvode.</a:t>
            </a:r>
          </a:p>
          <a:p>
            <a:r>
              <a:rPr lang="vi-VN" i="1" dirty="0"/>
              <a:t>Sastavljanje pritužbi i žalbi</a:t>
            </a:r>
            <a:r>
              <a:rPr lang="vi-VN" dirty="0"/>
              <a:t>: Odnosi se na podnošenje pritužbi na i (možda kasnije) žalbi protiv neke odluke koju su donijele vlasti. Te obaveze informisanja treba analizirati samo ako je karakteristika uobičajeno efikasne firme da se žali u oblasti o kojoj se radi</a:t>
            </a:r>
            <a:r>
              <a:rPr lang="vi-VN" dirty="0" smtClean="0"/>
              <a:t>.</a:t>
            </a:r>
            <a:r>
              <a:rPr lang="bs-Latn-BA" dirty="0" smtClean="0"/>
              <a:t>..</a:t>
            </a:r>
            <a:endParaRPr lang="vi-VN" dirty="0"/>
          </a:p>
          <a:p>
            <a:endParaRPr lang="en-US" dirty="0"/>
          </a:p>
        </p:txBody>
      </p:sp>
    </p:spTree>
    <p:extLst>
      <p:ext uri="{BB962C8B-B14F-4D97-AF65-F5344CB8AC3E}">
        <p14:creationId xmlns:p14="http://schemas.microsoft.com/office/powerpoint/2010/main" val="1849197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normAutofit/>
          </a:bodyPr>
          <a:lstStyle/>
          <a:p>
            <a:r>
              <a:rPr lang="bs-Latn-BA" sz="3200" dirty="0" smtClean="0"/>
              <a:t>Standardne administrativne aktivnosti</a:t>
            </a:r>
            <a:endParaRPr lang="hr-BA" sz="3200" dirty="0"/>
          </a:p>
        </p:txBody>
      </p:sp>
      <p:sp>
        <p:nvSpPr>
          <p:cNvPr id="3" name="Content Placeholder 2"/>
          <p:cNvSpPr>
            <a:spLocks noGrp="1"/>
          </p:cNvSpPr>
          <p:nvPr>
            <p:ph idx="1"/>
          </p:nvPr>
        </p:nvSpPr>
        <p:spPr>
          <a:xfrm>
            <a:off x="142844" y="928670"/>
            <a:ext cx="8858312" cy="5715040"/>
          </a:xfrm>
        </p:spPr>
        <p:txBody>
          <a:bodyPr>
            <a:normAutofit fontScale="77500" lnSpcReduction="20000"/>
          </a:bodyPr>
          <a:lstStyle/>
          <a:p>
            <a:pPr lvl="0"/>
            <a:r>
              <a:rPr lang="bs-Latn-BA" b="1" dirty="0" smtClean="0"/>
              <a:t>Upoznavanje s obavezom informisanja</a:t>
            </a:r>
            <a:r>
              <a:rPr lang="bs-Latn-BA" dirty="0" smtClean="0"/>
              <a:t>. Potrošnja resursa firme vezana za upoznavanje sa pravilima za datu obavezu informisanja.</a:t>
            </a:r>
            <a:endParaRPr lang="hr-BA" dirty="0" smtClean="0"/>
          </a:p>
          <a:p>
            <a:pPr lvl="0"/>
            <a:r>
              <a:rPr lang="bs-Latn-BA" b="1" dirty="0" smtClean="0"/>
              <a:t>Pronalaženje informacija</a:t>
            </a:r>
            <a:r>
              <a:rPr lang="bs-Latn-BA" dirty="0" smtClean="0"/>
              <a:t>. Pronalaženje relevantnih cifri i informacija potrebnih za poštivanje date obaveze informiranja.</a:t>
            </a:r>
            <a:endParaRPr lang="hr-BA" dirty="0" smtClean="0"/>
          </a:p>
          <a:p>
            <a:pPr lvl="0"/>
            <a:r>
              <a:rPr lang="bs-Latn-BA" b="1" dirty="0" smtClean="0"/>
              <a:t>Ocjena</a:t>
            </a:r>
            <a:r>
              <a:rPr lang="bs-Latn-BA" dirty="0" smtClean="0"/>
              <a:t>. Ocjenjivanje koje su cifre i informacije potrebne da bi javne vlasti prihvatile izvještaj.</a:t>
            </a:r>
            <a:endParaRPr lang="hr-BA" dirty="0" smtClean="0"/>
          </a:p>
          <a:p>
            <a:pPr lvl="0"/>
            <a:r>
              <a:rPr lang="bs-Latn-BA" b="1" dirty="0" smtClean="0"/>
              <a:t>Izračun</a:t>
            </a:r>
            <a:r>
              <a:rPr lang="bs-Latn-BA" dirty="0" smtClean="0"/>
              <a:t>. Vršenje relevantnih izračuna potrebnih za prihvatanje izvještaja u javnim vlastima.</a:t>
            </a:r>
            <a:endParaRPr lang="hr-BA" dirty="0" smtClean="0"/>
          </a:p>
          <a:p>
            <a:pPr lvl="0"/>
            <a:r>
              <a:rPr lang="bs-Latn-BA" b="1" dirty="0" smtClean="0"/>
              <a:t>Predstavljanje cifri</a:t>
            </a:r>
            <a:r>
              <a:rPr lang="bs-Latn-BA" dirty="0" smtClean="0"/>
              <a:t>. Prikazivanje izračunatih cifri u tabelama ili slično.</a:t>
            </a:r>
            <a:endParaRPr lang="hr-BA" dirty="0" smtClean="0"/>
          </a:p>
          <a:p>
            <a:pPr lvl="0"/>
            <a:r>
              <a:rPr lang="bs-Latn-BA" b="1" dirty="0" smtClean="0"/>
              <a:t>Provjera</a:t>
            </a:r>
            <a:r>
              <a:rPr lang="bs-Latn-BA" dirty="0" smtClean="0"/>
              <a:t>. Provjeravanje izračunatih cifri, npr. usklađivanjem sa drugim podacima.</a:t>
            </a:r>
            <a:endParaRPr lang="hr-BA" dirty="0" smtClean="0"/>
          </a:p>
          <a:p>
            <a:pPr lvl="0"/>
            <a:r>
              <a:rPr lang="bs-Latn-BA" b="1" dirty="0" smtClean="0"/>
              <a:t>Ispravka</a:t>
            </a:r>
            <a:r>
              <a:rPr lang="bs-Latn-BA" dirty="0" smtClean="0"/>
              <a:t>. Ako provjere u samoj firmi otkriju greške u izračunu, poslije toga se vrše ispravke.</a:t>
            </a:r>
            <a:endParaRPr lang="hr-BA" dirty="0" smtClean="0"/>
          </a:p>
          <a:p>
            <a:pPr lvl="0"/>
            <a:r>
              <a:rPr lang="bs-Latn-BA" b="1" dirty="0" smtClean="0"/>
              <a:t>Opis</a:t>
            </a:r>
            <a:r>
              <a:rPr lang="bs-Latn-BA" dirty="0" smtClean="0"/>
              <a:t>. Priprema opisa, npr. direktorovog izvještaja u danskom Zakonu o finansijskim izvještajima.</a:t>
            </a:r>
            <a:endParaRPr lang="hr-BA" dirty="0" smtClean="0"/>
          </a:p>
          <a:p>
            <a:pPr lvl="0"/>
            <a:r>
              <a:rPr lang="bs-Latn-BA" b="1" dirty="0" smtClean="0"/>
              <a:t>Izmirivanje/plaćanje</a:t>
            </a:r>
            <a:r>
              <a:rPr lang="bs-Latn-BA" dirty="0" smtClean="0"/>
              <a:t>. Plaćanje poreza, pristojbi i slično.</a:t>
            </a:r>
            <a:endParaRPr lang="hr-BA" dirty="0" smtClean="0"/>
          </a:p>
          <a:p>
            <a:endParaRPr lang="hr-B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dirty="0" smtClean="0"/>
              <a:t>Standardne administrativne aktivnosti</a:t>
            </a:r>
            <a:endParaRPr lang="en-US" sz="3200" dirty="0"/>
          </a:p>
        </p:txBody>
      </p:sp>
      <p:sp>
        <p:nvSpPr>
          <p:cNvPr id="3" name="Content Placeholder 2"/>
          <p:cNvSpPr>
            <a:spLocks noGrp="1"/>
          </p:cNvSpPr>
          <p:nvPr>
            <p:ph idx="1"/>
          </p:nvPr>
        </p:nvSpPr>
        <p:spPr/>
        <p:txBody>
          <a:bodyPr>
            <a:normAutofit fontScale="70000" lnSpcReduction="20000"/>
          </a:bodyPr>
          <a:lstStyle/>
          <a:p>
            <a:r>
              <a:rPr lang="vi-VN" b="1" dirty="0"/>
              <a:t>Interni sastanci</a:t>
            </a:r>
            <a:r>
              <a:rPr lang="vi-VN" dirty="0"/>
              <a:t>. Sastanci što se održavaju interno između raznih grupa osoblja angažovanog na usklađivanju sa obavezom informisanja.</a:t>
            </a:r>
          </a:p>
          <a:p>
            <a:r>
              <a:rPr lang="vi-VN" b="1" dirty="0"/>
              <a:t>Eksterni sastanci</a:t>
            </a:r>
            <a:r>
              <a:rPr lang="vi-VN" dirty="0"/>
              <a:t>. Sastanci što se drže u slučajevima gdje usklađivanje sa obavezom informisanja zahtijeva sastanke sa revizorom, advokatom i slično.</a:t>
            </a:r>
          </a:p>
          <a:p>
            <a:r>
              <a:rPr lang="vi-VN" b="1" dirty="0"/>
              <a:t>Inspekcija od strane javnih vlasti</a:t>
            </a:r>
            <a:r>
              <a:rPr lang="vi-VN" dirty="0"/>
              <a:t>. Firme moraju pomagati vanjskim inspektorima kad vrše inspekciju firmi.</a:t>
            </a:r>
          </a:p>
          <a:p>
            <a:r>
              <a:rPr lang="vi-VN" b="1" dirty="0"/>
              <a:t>Ispravak rezultata inspekcije od strane javnih vlasti</a:t>
            </a:r>
            <a:r>
              <a:rPr lang="vi-VN" dirty="0"/>
              <a:t>. Ako vanjska inspekcija otkrije greške/nedostatke, nakon toga se vrše ispravke.</a:t>
            </a:r>
          </a:p>
          <a:p>
            <a:r>
              <a:rPr lang="vi-VN" b="1" dirty="0"/>
              <a:t>Obuka, informisanje o novim zakonom propisanim zahtjevima. </a:t>
            </a:r>
            <a:r>
              <a:rPr lang="vi-VN" dirty="0"/>
              <a:t>Relevantni uposlenici moraju se upoznavati sa novim pravilima koja se često mijenjaju (barem jednom godišnje).</a:t>
            </a:r>
          </a:p>
          <a:p>
            <a:r>
              <a:rPr lang="vi-VN" b="1" dirty="0"/>
              <a:t>Kopiranje, distribucija, arhiviranje, </a:t>
            </a:r>
            <a:r>
              <a:rPr lang="vi-VN" dirty="0"/>
              <a:t>itd. U nekim slučajevima izvještaj se kopira, distribuira i/ili arhivira da bi se poštovala obaveza informisanja. Možda je potrebno i pohraniti obavezu informisanja radi kasnijeg prikazivanja u vezi neke inspekcije.</a:t>
            </a:r>
          </a:p>
          <a:p>
            <a:endParaRPr lang="en-US" dirty="0"/>
          </a:p>
        </p:txBody>
      </p:sp>
    </p:spTree>
    <p:extLst>
      <p:ext uri="{BB962C8B-B14F-4D97-AF65-F5344CB8AC3E}">
        <p14:creationId xmlns:p14="http://schemas.microsoft.com/office/powerpoint/2010/main" val="3973765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bs-Latn-BA" sz="3200" dirty="0" smtClean="0"/>
              <a:t>Primjeri vrsta obaveza informisanja</a:t>
            </a:r>
            <a:endParaRPr lang="hr-BA" sz="3200" dirty="0"/>
          </a:p>
        </p:txBody>
      </p:sp>
      <p:sp>
        <p:nvSpPr>
          <p:cNvPr id="3" name="Content Placeholder 2"/>
          <p:cNvSpPr>
            <a:spLocks noGrp="1"/>
          </p:cNvSpPr>
          <p:nvPr>
            <p:ph idx="1"/>
          </p:nvPr>
        </p:nvSpPr>
        <p:spPr>
          <a:xfrm>
            <a:off x="142844" y="928670"/>
            <a:ext cx="8858312" cy="5786478"/>
          </a:xfrm>
        </p:spPr>
        <p:txBody>
          <a:bodyPr>
            <a:normAutofit fontScale="85000" lnSpcReduction="20000"/>
          </a:bodyPr>
          <a:lstStyle/>
          <a:p>
            <a:pPr lvl="0"/>
            <a:r>
              <a:rPr lang="bs-Latn-BA" b="1" dirty="0" smtClean="0"/>
              <a:t>Obavijest o (određenim) aktivnostima ili događajima </a:t>
            </a:r>
            <a:r>
              <a:rPr lang="bs-Latn-BA" dirty="0" smtClean="0"/>
              <a:t>(npr. u slučaju  prevoza opasnih tereta; kada bi nesreća imala uticaj na životnu sredinu)   </a:t>
            </a:r>
            <a:endParaRPr lang="hr-BA" dirty="0" smtClean="0"/>
          </a:p>
          <a:p>
            <a:pPr lvl="0"/>
            <a:r>
              <a:rPr lang="bs-Latn-BA" b="1" dirty="0" smtClean="0"/>
              <a:t>Predavanje izvještaja (koji se ponavljaju)</a:t>
            </a:r>
            <a:r>
              <a:rPr lang="bs-Latn-BA" dirty="0" smtClean="0"/>
              <a:t>(npr. godišnji računi)</a:t>
            </a:r>
            <a:endParaRPr lang="hr-BA" dirty="0" smtClean="0"/>
          </a:p>
          <a:p>
            <a:pPr lvl="0"/>
            <a:r>
              <a:rPr lang="bs-Latn-BA" b="1" dirty="0" smtClean="0"/>
              <a:t>Označavajuće informacije za treća lica  </a:t>
            </a:r>
            <a:r>
              <a:rPr lang="bs-Latn-BA" dirty="0" smtClean="0"/>
              <a:t>(npr. označavanje potrošnje energije na kućanskim uređajima, označavanje cijena) </a:t>
            </a:r>
            <a:endParaRPr lang="hr-BA" dirty="0" smtClean="0"/>
          </a:p>
          <a:p>
            <a:pPr lvl="0"/>
            <a:r>
              <a:rPr lang="bs-Latn-BA" b="1" dirty="0" smtClean="0"/>
              <a:t>Neoznačavajuće informacije za treća lica </a:t>
            </a:r>
            <a:r>
              <a:rPr lang="bs-Latn-BA" dirty="0" smtClean="0"/>
              <a:t>(npr. finansijski prospekti; obaveza poslodavaca da otkrivaju  informacije zaposlenima) </a:t>
            </a:r>
            <a:endParaRPr lang="hr-BA" dirty="0" smtClean="0"/>
          </a:p>
          <a:p>
            <a:pPr lvl="0"/>
            <a:r>
              <a:rPr lang="bs-Latn-BA" b="1" dirty="0" smtClean="0"/>
              <a:t>Apliciranje za pojedinačna ovlaštenja ili izuzeće </a:t>
            </a:r>
            <a:r>
              <a:rPr lang="bs-Latn-BA" dirty="0" smtClean="0"/>
              <a:t>tj. obaveza ispunjavanja određenog zadatka se ponavlja  (npr. građevinske dozvole;  prevoznici koji apliciraju za izuzeće od zabrane vožnje nedjeljom) </a:t>
            </a:r>
            <a:endParaRPr lang="hr-BA" dirty="0" smtClean="0"/>
          </a:p>
          <a:p>
            <a:pPr lvl="0"/>
            <a:r>
              <a:rPr lang="bs-Latn-BA" b="1" dirty="0" smtClean="0"/>
              <a:t>Apliciranje za opšta ovlaštenja ili izuzeće </a:t>
            </a:r>
            <a:r>
              <a:rPr lang="bs-Latn-BA" dirty="0" smtClean="0"/>
              <a:t>(npr. licenca kojom se daje dozvola za bavljenje određenom aktivnošću kao što su bankarstvo ili prodaja alkoholnih pića)  </a:t>
            </a:r>
            <a:endParaRPr lang="hr-BA"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Primjeri</a:t>
            </a:r>
            <a:r>
              <a:rPr lang="en-US" sz="3200" dirty="0"/>
              <a:t> </a:t>
            </a:r>
            <a:r>
              <a:rPr lang="en-US" sz="3200" dirty="0" err="1"/>
              <a:t>vrsta</a:t>
            </a:r>
            <a:r>
              <a:rPr lang="en-US" sz="3200" dirty="0"/>
              <a:t> </a:t>
            </a:r>
            <a:r>
              <a:rPr lang="en-US" sz="3200" dirty="0" err="1"/>
              <a:t>obaveza</a:t>
            </a:r>
            <a:r>
              <a:rPr lang="en-US" sz="3200" dirty="0"/>
              <a:t> </a:t>
            </a:r>
            <a:r>
              <a:rPr lang="en-US" sz="3200" dirty="0" err="1"/>
              <a:t>informisanja</a:t>
            </a:r>
            <a:endParaRPr lang="en-US" sz="3200" dirty="0"/>
          </a:p>
        </p:txBody>
      </p:sp>
      <p:sp>
        <p:nvSpPr>
          <p:cNvPr id="3" name="Content Placeholder 2"/>
          <p:cNvSpPr>
            <a:spLocks noGrp="1"/>
          </p:cNvSpPr>
          <p:nvPr>
            <p:ph idx="1"/>
          </p:nvPr>
        </p:nvSpPr>
        <p:spPr/>
        <p:txBody>
          <a:bodyPr>
            <a:normAutofit fontScale="62500" lnSpcReduction="20000"/>
          </a:bodyPr>
          <a:lstStyle/>
          <a:p>
            <a:r>
              <a:rPr lang="vi-VN" b="1" dirty="0"/>
              <a:t>Registracija</a:t>
            </a:r>
            <a:r>
              <a:rPr lang="vi-VN" dirty="0"/>
              <a:t> (npr. upis u sudski registar ili spisak stručnjaka)</a:t>
            </a:r>
          </a:p>
          <a:p>
            <a:r>
              <a:rPr lang="vi-VN" b="1" dirty="0"/>
              <a:t>Certifikacija proizvoda ili procesa </a:t>
            </a:r>
            <a:r>
              <a:rPr lang="vi-VN" dirty="0"/>
              <a:t>tj. obaveza da se dostavi  certifikat (npr. postrojenja za uništavanje vozila koja moraju da izdaju potvrdu-certifikat da je vozilo uništeno) ili da se dobije certifikat (npr. aeronautički proizvodi i organizacije uključene u njihovo projektovanje, proizvodnju i održavanje moraju dobiti potvrdu od Evropske agencije za bezbjednost vazdušnog saobraćaja– EASA)</a:t>
            </a:r>
          </a:p>
          <a:p>
            <a:r>
              <a:rPr lang="vi-VN" b="1" dirty="0"/>
              <a:t>Inspekcija u ime javnih </a:t>
            </a:r>
            <a:r>
              <a:rPr lang="vi-VN" b="1" dirty="0" smtClean="0"/>
              <a:t>tijela</a:t>
            </a:r>
            <a:r>
              <a:rPr lang="bs-Latn-BA" b="1" dirty="0" smtClean="0"/>
              <a:t> </a:t>
            </a:r>
            <a:r>
              <a:rPr lang="vi-VN" dirty="0" smtClean="0"/>
              <a:t>(</a:t>
            </a:r>
            <a:r>
              <a:rPr lang="vi-VN" dirty="0"/>
              <a:t>npr. preduzeća koja moraju da prate uslove za zaposlene)</a:t>
            </a:r>
          </a:p>
          <a:p>
            <a:r>
              <a:rPr lang="vi-VN" b="1" dirty="0"/>
              <a:t>Saradnja sa revizijom i inspekcijom od strane javnih tijela ili onima koje su ta javna tijela imenovala </a:t>
            </a:r>
            <a:r>
              <a:rPr lang="vi-VN" dirty="0"/>
              <a:t>(npr. obaveza poreduzeća da sarađuje sa inspekcijom koja provjerava uslove rada), uključujući vođenje adekvatne evidencije (npr. obaveza koju imaju postrojenja za uništavanja da moraju da vode evidenciju o karakteristikama elektro otpada koji ulazi u i koji izlazi iz postrojenja; obaveza koju imaju hoteli da vode evidenciju gostiju;  data evidencija se mora dati na uvid tokom inspekcije)  </a:t>
            </a:r>
          </a:p>
          <a:p>
            <a:r>
              <a:rPr lang="vi-VN" b="1" dirty="0"/>
              <a:t>Apliciranje za subvenciju ili grant</a:t>
            </a:r>
            <a:r>
              <a:rPr lang="vi-VN" dirty="0"/>
              <a:t> (npr. strukturalna ili kohezivna sredstva) </a:t>
            </a:r>
            <a:endParaRPr lang="en-US" dirty="0"/>
          </a:p>
        </p:txBody>
      </p:sp>
    </p:spTree>
    <p:extLst>
      <p:ext uri="{BB962C8B-B14F-4D97-AF65-F5344CB8AC3E}">
        <p14:creationId xmlns:p14="http://schemas.microsoft.com/office/powerpoint/2010/main" val="4050391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bs-Latn-BA" sz="2800" dirty="0" smtClean="0"/>
              <a:t>Primjeri graničnih obaveza informisanja</a:t>
            </a:r>
            <a:endParaRPr lang="hr-BA" sz="2800" dirty="0"/>
          </a:p>
        </p:txBody>
      </p:sp>
      <p:sp>
        <p:nvSpPr>
          <p:cNvPr id="3" name="Content Placeholder 2"/>
          <p:cNvSpPr>
            <a:spLocks noGrp="1"/>
          </p:cNvSpPr>
          <p:nvPr>
            <p:ph idx="1"/>
          </p:nvPr>
        </p:nvSpPr>
        <p:spPr>
          <a:xfrm>
            <a:off x="142844" y="1214422"/>
            <a:ext cx="8858312" cy="5429288"/>
          </a:xfrm>
        </p:spPr>
        <p:txBody>
          <a:bodyPr>
            <a:normAutofit fontScale="62500" lnSpcReduction="20000"/>
          </a:bodyPr>
          <a:lstStyle/>
          <a:p>
            <a:r>
              <a:rPr lang="bs-Latn-BA" b="1" dirty="0" smtClean="0"/>
              <a:t>Troškovi nastali korištenjem prava na žalbu.</a:t>
            </a:r>
            <a:r>
              <a:rPr lang="bs-Latn-BA" dirty="0" smtClean="0"/>
              <a:t> Ovi troškovi se ne smatraju administrativnim troškovima u zemljama članicama koje administrativne troškove određuju primjenom modela standardnog troška jer ne postoji “obaveza” da se žali.</a:t>
            </a:r>
            <a:endParaRPr lang="hr-BA" dirty="0" smtClean="0"/>
          </a:p>
          <a:p>
            <a:r>
              <a:rPr lang="bs-Latn-BA" b="1" dirty="0" smtClean="0"/>
              <a:t>Troškovi nastali usljed inspekcije.</a:t>
            </a:r>
            <a:r>
              <a:rPr lang="bs-Latn-BA" dirty="0" smtClean="0"/>
              <a:t> Uobičajena svrha inspekcije je da se prikupe informacije potrebne da bi se provjerilo poštovanje zakonskih obaveza (pregled dokumentacije firme, itd.). </a:t>
            </a:r>
            <a:endParaRPr lang="hr-BA" dirty="0" smtClean="0"/>
          </a:p>
          <a:p>
            <a:r>
              <a:rPr lang="bs-Latn-BA" b="1" dirty="0" smtClean="0"/>
              <a:t>Troškovi nastali usljed procjene politike.</a:t>
            </a:r>
            <a:r>
              <a:rPr lang="bs-Latn-BA" dirty="0" smtClean="0"/>
              <a:t> Međutim, izrada šema monitoringa, prikupljanje podataka o implementaciji politike, popunjavanje obrazaca i predaja Komisiji su jasno povezani sa obavezama informisanja. Tako da se izrada politike ne treba smatrati administrativnim troškom osim u slučaju izrade procjene politike.</a:t>
            </a:r>
            <a:endParaRPr lang="hr-BA" dirty="0" smtClean="0"/>
          </a:p>
          <a:p>
            <a:r>
              <a:rPr lang="bs-Latn-BA" b="1" dirty="0" smtClean="0"/>
              <a:t>Troškovi nastali usljed obaveze izrade planova sigurnosti.</a:t>
            </a:r>
            <a:r>
              <a:rPr lang="bs-Latn-BA" dirty="0" smtClean="0"/>
              <a:t> Neki od zakona zahtijevaju od firmi da izrade strategije evakuacije, da provode vježbe u cilju provjere da li svi znaju šta treba da rade i kada, itd. (planovi za takozvanu Seveso direktivu...). Ovo se naravno razlikuje od obaveze pružanja informacija; a nastali troškovi se dakle ne trebaju smatrati administrativnim opterećenjem. </a:t>
            </a:r>
            <a:endParaRPr lang="hr-BA" dirty="0" smtClean="0"/>
          </a:p>
          <a:p>
            <a:r>
              <a:rPr lang="bs-Latn-BA" b="1" dirty="0" smtClean="0"/>
              <a:t>Troškovi testiranja</a:t>
            </a:r>
            <a:r>
              <a:rPr lang="bs-Latn-BA" dirty="0" smtClean="0"/>
              <a:t>. Kada preduzeća moraju da testiraju svoje proizvode i procese kako bi dobila ovlaštenje ili certifikat, a ovi troškovi testiranja se ne smatraju administrativnim troškovima.</a:t>
            </a:r>
            <a:endParaRPr lang="hr-BA" dirty="0" smtClean="0"/>
          </a:p>
          <a:p>
            <a:endParaRPr lang="hr-B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228600"/>
          <a:ext cx="8610599" cy="6400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idx="4294967295"/>
          </p:nvPr>
        </p:nvSpPr>
        <p:spPr/>
        <p:txBody>
          <a:bodyPr>
            <a:normAutofit fontScale="90000"/>
          </a:bodyPr>
          <a:lstStyle/>
          <a:p>
            <a:r>
              <a:rPr lang="hu-HU" b="1" smtClean="0"/>
              <a:t>Indikatori</a:t>
            </a:r>
            <a:r>
              <a:rPr lang="en-US" b="1" smtClean="0">
                <a:cs typeface="Arial" charset="0"/>
              </a:rPr>
              <a:t> </a:t>
            </a:r>
            <a:r>
              <a:rPr lang="bs-Latn-BA" b="1" smtClean="0">
                <a:cs typeface="Arial" charset="0"/>
              </a:rPr>
              <a:t>s</a:t>
            </a:r>
            <a:r>
              <a:rPr lang="en-US" b="1" smtClean="0">
                <a:cs typeface="Arial" charset="0"/>
              </a:rPr>
              <a:t>tandard</a:t>
            </a:r>
            <a:r>
              <a:rPr lang="bs-Latn-BA" b="1" smtClean="0">
                <a:cs typeface="Arial" charset="0"/>
              </a:rPr>
              <a:t>nog modela troškova</a:t>
            </a:r>
            <a:endParaRPr lang="en-GB" smtClean="0">
              <a:latin typeface="Calibri" pitchFamily="34" charset="0"/>
              <a:cs typeface="Times New Roman" pitchFamily="18" charset="0"/>
            </a:endParaRPr>
          </a:p>
        </p:txBody>
      </p:sp>
      <p:sp>
        <p:nvSpPr>
          <p:cNvPr id="110595" name="Rectangle 3"/>
          <p:cNvSpPr>
            <a:spLocks noGrp="1"/>
          </p:cNvSpPr>
          <p:nvPr>
            <p:ph type="body" idx="4294967295"/>
          </p:nvPr>
        </p:nvSpPr>
        <p:spPr/>
        <p:txBody>
          <a:bodyPr/>
          <a:lstStyle/>
          <a:p>
            <a:endParaRPr lang="hu-HU" smtClean="0">
              <a:latin typeface="Calibri" pitchFamily="34" charset="0"/>
            </a:endParaRPr>
          </a:p>
          <a:p>
            <a:endParaRPr lang="en-GB" smtClean="0">
              <a:latin typeface="Calibri" pitchFamily="34" charset="0"/>
            </a:endParaRPr>
          </a:p>
        </p:txBody>
      </p:sp>
      <p:graphicFrame>
        <p:nvGraphicFramePr>
          <p:cNvPr id="5" name="Table 4"/>
          <p:cNvGraphicFramePr>
            <a:graphicFrameLocks noGrp="1"/>
          </p:cNvGraphicFramePr>
          <p:nvPr/>
        </p:nvGraphicFramePr>
        <p:xfrm>
          <a:off x="1066800" y="1905000"/>
          <a:ext cx="7239000" cy="3962400"/>
        </p:xfrm>
        <a:graphic>
          <a:graphicData uri="http://schemas.openxmlformats.org/drawingml/2006/table">
            <a:tbl>
              <a:tblPr/>
              <a:tblGrid>
                <a:gridCol w="1335088"/>
                <a:gridCol w="2198687"/>
                <a:gridCol w="3705225"/>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Skraćenica</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cs typeface="Times New Roman" pitchFamily="18" charset="0"/>
                        </a:rPr>
                        <a:t>Indicator </a:t>
                      </a:r>
                      <a:endParaRPr kumimoji="0" lang="bs-Latn-B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cs typeface="Times New Roman" pitchFamily="18" charset="0"/>
                        </a:rPr>
                        <a:t>Objašnjenje </a:t>
                      </a:r>
                      <a:endParaRPr kumimoji="0" lang="bs-Latn-B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P </a:t>
                      </a: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Price/</a:t>
                      </a: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C</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ijena</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(u</a:t>
                      </a: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 KM</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cs typeface="Times New Roman" pitchFamily="18" charset="0"/>
                        </a:rPr>
                        <a:t>Prosječni troškovi određene mjere na nivou kompanije (cijena) = tarifa (na osnovu prosječne cijene rada, eura/po satu) x vrijeme potrebno za izvršenje mjere (u satima)</a:t>
                      </a:r>
                      <a:endParaRPr kumimoji="0" lang="bs-Latn-B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Q </a:t>
                      </a: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Quantity</a:t>
                      </a: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K</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oličina</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cs typeface="Times New Roman" pitchFamily="18" charset="0"/>
                        </a:rPr>
                        <a:t>Broj aktivnosti na godišnjem nivou koje su provele sve pogođene firme = ponavljanje određene aktivnosti po firmi godišnje x broj pogođenih firmi </a:t>
                      </a:r>
                      <a:endParaRPr kumimoji="0" lang="bs-Latn-B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C</a:t>
                      </a: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Cost</a:t>
                      </a: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BA" sz="1800" b="0" i="0" u="none" strike="noStrike" cap="none" normalizeH="0" baseline="0" dirty="0" smtClean="0">
                          <a:ln>
                            <a:noFill/>
                          </a:ln>
                          <a:solidFill>
                            <a:schemeClr val="tx1"/>
                          </a:solidFill>
                          <a:effectLst/>
                          <a:latin typeface="Times New Roman" pitchFamily="18" charset="0"/>
                          <a:cs typeface="Times New Roman" pitchFamily="18" charset="0"/>
                        </a:rPr>
                        <a:t>T</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rošak</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Zbirni</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administrativni</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troškovi</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koji</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se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vezuju</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uz</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određeni</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propis</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za</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sve</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pogođene</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GB" sz="1800" b="0" i="0" u="none" strike="noStrike" cap="none" normalizeH="0" baseline="0" dirty="0" err="1" smtClean="0">
                          <a:ln>
                            <a:noFill/>
                          </a:ln>
                          <a:solidFill>
                            <a:schemeClr val="tx1"/>
                          </a:solidFill>
                          <a:effectLst/>
                          <a:latin typeface="Times New Roman" pitchFamily="18" charset="0"/>
                          <a:cs typeface="Times New Roman" pitchFamily="18" charset="0"/>
                        </a:rPr>
                        <a:t>firme</a:t>
                      </a:r>
                      <a:r>
                        <a:rPr kumimoji="0" lang="en-GB" sz="1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bs-Latn-BA"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 name="Date Placeholder 9"/>
          <p:cNvSpPr>
            <a:spLocks noGrp="1"/>
          </p:cNvSpPr>
          <p:nvPr>
            <p:ph type="dt" sz="half" idx="10"/>
          </p:nvPr>
        </p:nvSpPr>
        <p:spPr/>
        <p:txBody>
          <a:bodyPr/>
          <a:lstStyle/>
          <a:p>
            <a:fld id="{7E15CB68-9963-47C1-B761-E06B820B8028}" type="datetime1">
              <a:rPr lang="en-US" smtClean="0"/>
              <a:pPr/>
              <a:t>11/5/2020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Planirana metodologija</a:t>
            </a:r>
            <a:endParaRPr lang="hr-BA" dirty="0"/>
          </a:p>
        </p:txBody>
      </p:sp>
      <p:sp>
        <p:nvSpPr>
          <p:cNvPr id="3" name="Content Placeholder 2"/>
          <p:cNvSpPr>
            <a:spLocks noGrp="1"/>
          </p:cNvSpPr>
          <p:nvPr>
            <p:ph idx="1"/>
          </p:nvPr>
        </p:nvSpPr>
        <p:spPr>
          <a:xfrm>
            <a:off x="457200" y="1340768"/>
            <a:ext cx="8229600" cy="4968592"/>
          </a:xfrm>
        </p:spPr>
        <p:txBody>
          <a:bodyPr>
            <a:normAutofit fontScale="92500" lnSpcReduction="10000"/>
          </a:bodyPr>
          <a:lstStyle/>
          <a:p>
            <a:r>
              <a:rPr lang="en-US" dirty="0" smtClean="0"/>
              <a:t>Model </a:t>
            </a:r>
            <a:r>
              <a:rPr lang="en-US" dirty="0" err="1" smtClean="0"/>
              <a:t>standardnih</a:t>
            </a:r>
            <a:r>
              <a:rPr lang="en-US" dirty="0" smtClean="0"/>
              <a:t> </a:t>
            </a:r>
            <a:r>
              <a:rPr lang="en-US" dirty="0" err="1" smtClean="0"/>
              <a:t>troškova</a:t>
            </a:r>
            <a:r>
              <a:rPr lang="en-US" dirty="0" smtClean="0"/>
              <a:t> (MST) je </a:t>
            </a:r>
            <a:r>
              <a:rPr lang="en-US" dirty="0" err="1" smtClean="0"/>
              <a:t>metod</a:t>
            </a:r>
            <a:r>
              <a:rPr lang="en-US" dirty="0" smtClean="0"/>
              <a:t> za </a:t>
            </a:r>
            <a:r>
              <a:rPr lang="en-US" dirty="0" err="1" smtClean="0"/>
              <a:t>određivanje</a:t>
            </a:r>
            <a:r>
              <a:rPr lang="en-US" dirty="0" smtClean="0"/>
              <a:t> </a:t>
            </a:r>
            <a:r>
              <a:rPr lang="en-US" dirty="0" err="1" smtClean="0"/>
              <a:t>administrativnih</a:t>
            </a:r>
            <a:r>
              <a:rPr lang="en-US" dirty="0" smtClean="0"/>
              <a:t> </a:t>
            </a:r>
            <a:r>
              <a:rPr lang="en-US" dirty="0" err="1" smtClean="0"/>
              <a:t>opterećenja</a:t>
            </a:r>
            <a:r>
              <a:rPr lang="en-US" dirty="0" smtClean="0"/>
              <a:t> za </a:t>
            </a:r>
            <a:r>
              <a:rPr lang="hr-BA" dirty="0" smtClean="0"/>
              <a:t>kompanije</a:t>
            </a:r>
            <a:r>
              <a:rPr lang="en-US" dirty="0" smtClean="0"/>
              <a:t> </a:t>
            </a:r>
            <a:r>
              <a:rPr lang="en-US" dirty="0" err="1" smtClean="0"/>
              <a:t>koje</a:t>
            </a:r>
            <a:r>
              <a:rPr lang="en-US" dirty="0" smtClean="0"/>
              <a:t> </a:t>
            </a:r>
            <a:r>
              <a:rPr lang="en-US" dirty="0" err="1" smtClean="0"/>
              <a:t>nameće</a:t>
            </a:r>
            <a:r>
              <a:rPr lang="en-US" dirty="0" smtClean="0"/>
              <a:t> </a:t>
            </a:r>
            <a:r>
              <a:rPr lang="en-US" dirty="0" err="1" smtClean="0"/>
              <a:t>regulativa</a:t>
            </a:r>
            <a:r>
              <a:rPr lang="en-US" dirty="0" smtClean="0"/>
              <a:t>. </a:t>
            </a:r>
            <a:endParaRPr lang="hr-BA" dirty="0" smtClean="0"/>
          </a:p>
          <a:p>
            <a:r>
              <a:rPr lang="en-US" dirty="0" smtClean="0"/>
              <a:t>To je </a:t>
            </a:r>
            <a:r>
              <a:rPr lang="en-US" dirty="0" err="1" smtClean="0"/>
              <a:t>kvantitativna</a:t>
            </a:r>
            <a:r>
              <a:rPr lang="en-US" dirty="0" smtClean="0"/>
              <a:t> </a:t>
            </a:r>
            <a:r>
              <a:rPr lang="en-US" dirty="0" err="1" smtClean="0"/>
              <a:t>metodologija</a:t>
            </a:r>
            <a:r>
              <a:rPr lang="en-US" dirty="0" smtClean="0"/>
              <a:t> </a:t>
            </a:r>
            <a:r>
              <a:rPr lang="en-US" dirty="0" err="1" smtClean="0"/>
              <a:t>koja</a:t>
            </a:r>
            <a:r>
              <a:rPr lang="en-US" dirty="0" smtClean="0"/>
              <a:t> se </a:t>
            </a:r>
            <a:r>
              <a:rPr lang="en-US" dirty="0" err="1" smtClean="0"/>
              <a:t>može</a:t>
            </a:r>
            <a:r>
              <a:rPr lang="en-US" dirty="0" smtClean="0"/>
              <a:t> </a:t>
            </a:r>
            <a:r>
              <a:rPr lang="en-US" dirty="0" err="1" smtClean="0"/>
              <a:t>primijeniti</a:t>
            </a:r>
            <a:r>
              <a:rPr lang="en-US" dirty="0" smtClean="0"/>
              <a:t> u </a:t>
            </a:r>
            <a:r>
              <a:rPr lang="en-US" dirty="0" err="1" smtClean="0"/>
              <a:t>svim</a:t>
            </a:r>
            <a:r>
              <a:rPr lang="en-US" dirty="0" smtClean="0"/>
              <a:t> </a:t>
            </a:r>
            <a:r>
              <a:rPr lang="en-US" dirty="0" err="1" smtClean="0"/>
              <a:t>zemljama</a:t>
            </a:r>
            <a:r>
              <a:rPr lang="en-US" dirty="0" smtClean="0"/>
              <a:t> </a:t>
            </a:r>
            <a:r>
              <a:rPr lang="en-US" dirty="0" err="1" smtClean="0"/>
              <a:t>i</a:t>
            </a:r>
            <a:r>
              <a:rPr lang="en-US" dirty="0" smtClean="0"/>
              <a:t> </a:t>
            </a:r>
            <a:r>
              <a:rPr lang="en-US" dirty="0" err="1" smtClean="0"/>
              <a:t>na</a:t>
            </a:r>
            <a:r>
              <a:rPr lang="en-US" dirty="0" smtClean="0"/>
              <a:t> </a:t>
            </a:r>
            <a:r>
              <a:rPr lang="en-US" dirty="0" err="1" smtClean="0"/>
              <a:t>različitim</a:t>
            </a:r>
            <a:r>
              <a:rPr lang="en-US" dirty="0" smtClean="0"/>
              <a:t> </a:t>
            </a:r>
            <a:r>
              <a:rPr lang="en-US" dirty="0" err="1" smtClean="0"/>
              <a:t>nivoima</a:t>
            </a:r>
            <a:r>
              <a:rPr lang="en-US" dirty="0" smtClean="0"/>
              <a:t>. </a:t>
            </a:r>
            <a:endParaRPr lang="hr-BA" dirty="0" smtClean="0"/>
          </a:p>
          <a:p>
            <a:r>
              <a:rPr lang="en-US" dirty="0" err="1" smtClean="0"/>
              <a:t>Ovaj</a:t>
            </a:r>
            <a:r>
              <a:rPr lang="en-US" dirty="0" smtClean="0"/>
              <a:t> </a:t>
            </a:r>
            <a:r>
              <a:rPr lang="en-US" dirty="0" err="1" smtClean="0"/>
              <a:t>metod</a:t>
            </a:r>
            <a:r>
              <a:rPr lang="en-US" dirty="0" smtClean="0"/>
              <a:t> </a:t>
            </a:r>
            <a:r>
              <a:rPr lang="en-US" dirty="0" err="1" smtClean="0"/>
              <a:t>može</a:t>
            </a:r>
            <a:r>
              <a:rPr lang="en-US" dirty="0" smtClean="0"/>
              <a:t> se </a:t>
            </a:r>
            <a:r>
              <a:rPr lang="en-US" dirty="0" err="1" smtClean="0"/>
              <a:t>koristiti</a:t>
            </a:r>
            <a:r>
              <a:rPr lang="en-US" dirty="0" smtClean="0"/>
              <a:t> za </a:t>
            </a:r>
            <a:r>
              <a:rPr lang="en-US" dirty="0" err="1" smtClean="0"/>
              <a:t>mjerenje</a:t>
            </a:r>
            <a:r>
              <a:rPr lang="en-US" dirty="0" smtClean="0"/>
              <a:t> </a:t>
            </a:r>
            <a:r>
              <a:rPr lang="en-US" dirty="0" err="1" smtClean="0"/>
              <a:t>samo</a:t>
            </a:r>
            <a:r>
              <a:rPr lang="en-US" dirty="0" smtClean="0"/>
              <a:t> </a:t>
            </a:r>
            <a:r>
              <a:rPr lang="en-US" dirty="0" err="1" smtClean="0"/>
              <a:t>jednog</a:t>
            </a:r>
            <a:r>
              <a:rPr lang="en-US" dirty="0" smtClean="0"/>
              <a:t> </a:t>
            </a:r>
            <a:r>
              <a:rPr lang="en-US" dirty="0" err="1" smtClean="0"/>
              <a:t>zakona</a:t>
            </a:r>
            <a:r>
              <a:rPr lang="en-US" dirty="0" smtClean="0"/>
              <a:t>, </a:t>
            </a:r>
            <a:r>
              <a:rPr lang="en-US" dirty="0" err="1" smtClean="0"/>
              <a:t>odabranih</a:t>
            </a:r>
            <a:r>
              <a:rPr lang="en-US" dirty="0" smtClean="0"/>
              <a:t> </a:t>
            </a:r>
            <a:r>
              <a:rPr lang="en-US" dirty="0" err="1" smtClean="0"/>
              <a:t>oblasti</a:t>
            </a:r>
            <a:r>
              <a:rPr lang="en-US" dirty="0" smtClean="0"/>
              <a:t> legislative </a:t>
            </a:r>
            <a:r>
              <a:rPr lang="en-US" dirty="0" err="1" smtClean="0"/>
              <a:t>ili</a:t>
            </a:r>
            <a:r>
              <a:rPr lang="en-US" dirty="0" smtClean="0"/>
              <a:t> </a:t>
            </a:r>
            <a:r>
              <a:rPr lang="en-US" dirty="0" err="1" smtClean="0"/>
              <a:t>da</a:t>
            </a:r>
            <a:r>
              <a:rPr lang="en-US" dirty="0" smtClean="0"/>
              <a:t> se </a:t>
            </a:r>
            <a:r>
              <a:rPr lang="en-US" dirty="0" err="1" smtClean="0"/>
              <a:t>izvrši</a:t>
            </a:r>
            <a:r>
              <a:rPr lang="en-US" dirty="0" smtClean="0"/>
              <a:t> </a:t>
            </a:r>
            <a:r>
              <a:rPr lang="en-US" dirty="0" err="1" smtClean="0"/>
              <a:t>osnovno</a:t>
            </a:r>
            <a:r>
              <a:rPr lang="en-US" dirty="0" smtClean="0"/>
              <a:t> </a:t>
            </a:r>
            <a:r>
              <a:rPr lang="en-US" dirty="0" err="1" smtClean="0"/>
              <a:t>mjerenje</a:t>
            </a:r>
            <a:r>
              <a:rPr lang="en-US" dirty="0" smtClean="0"/>
              <a:t> </a:t>
            </a:r>
            <a:r>
              <a:rPr lang="en-US" dirty="0" err="1" smtClean="0"/>
              <a:t>cjelokupne</a:t>
            </a:r>
            <a:r>
              <a:rPr lang="en-US" dirty="0" smtClean="0"/>
              <a:t> legislative u </a:t>
            </a:r>
            <a:r>
              <a:rPr lang="en-US" dirty="0" err="1" smtClean="0"/>
              <a:t>zemlji</a:t>
            </a:r>
            <a:r>
              <a:rPr lang="en-US" dirty="0" smtClean="0"/>
              <a:t>. </a:t>
            </a:r>
            <a:endParaRPr lang="hr-BA" dirty="0" smtClean="0"/>
          </a:p>
          <a:p>
            <a:r>
              <a:rPr lang="en-US" dirty="0" smtClean="0"/>
              <a:t>MST je </a:t>
            </a:r>
            <a:r>
              <a:rPr lang="en-US" dirty="0" err="1" smtClean="0"/>
              <a:t>pogodan</a:t>
            </a:r>
            <a:r>
              <a:rPr lang="en-US" dirty="0" smtClean="0"/>
              <a:t> </a:t>
            </a:r>
            <a:r>
              <a:rPr lang="en-US" dirty="0" err="1" smtClean="0"/>
              <a:t>i</a:t>
            </a:r>
            <a:r>
              <a:rPr lang="en-US" dirty="0" smtClean="0"/>
              <a:t> za </a:t>
            </a:r>
            <a:r>
              <a:rPr lang="en-US" dirty="0" err="1" smtClean="0"/>
              <a:t>mjerenje</a:t>
            </a:r>
            <a:r>
              <a:rPr lang="en-US" dirty="0" smtClean="0"/>
              <a:t> </a:t>
            </a:r>
            <a:r>
              <a:rPr lang="en-US" dirty="0" err="1" smtClean="0"/>
              <a:t>prijedloga</a:t>
            </a:r>
            <a:r>
              <a:rPr lang="en-US" dirty="0" smtClean="0"/>
              <a:t> za </a:t>
            </a:r>
            <a:r>
              <a:rPr lang="en-US" dirty="0" err="1" smtClean="0"/>
              <a:t>pojednostavljenje</a:t>
            </a:r>
            <a:r>
              <a:rPr lang="en-US" dirty="0" smtClean="0"/>
              <a:t> </a:t>
            </a:r>
            <a:r>
              <a:rPr lang="en-US" dirty="0" err="1" smtClean="0"/>
              <a:t>kao</a:t>
            </a:r>
            <a:r>
              <a:rPr lang="en-US" dirty="0" smtClean="0"/>
              <a:t> </a:t>
            </a:r>
            <a:r>
              <a:rPr lang="en-US" dirty="0" err="1" smtClean="0"/>
              <a:t>i</a:t>
            </a:r>
            <a:r>
              <a:rPr lang="en-US" dirty="0" smtClean="0"/>
              <a:t> </a:t>
            </a:r>
            <a:r>
              <a:rPr lang="en-US" dirty="0" err="1" smtClean="0"/>
              <a:t>administrativnih</a:t>
            </a:r>
            <a:r>
              <a:rPr lang="en-US" dirty="0" smtClean="0"/>
              <a:t> </a:t>
            </a:r>
            <a:r>
              <a:rPr lang="en-US" dirty="0" err="1" smtClean="0"/>
              <a:t>posljedica</a:t>
            </a:r>
            <a:r>
              <a:rPr lang="en-US" dirty="0" smtClean="0"/>
              <a:t> </a:t>
            </a:r>
            <a:r>
              <a:rPr lang="en-US" dirty="0" err="1" smtClean="0"/>
              <a:t>novog</a:t>
            </a:r>
            <a:r>
              <a:rPr lang="en-US" dirty="0" smtClean="0"/>
              <a:t> </a:t>
            </a:r>
            <a:r>
              <a:rPr lang="en-US" dirty="0" err="1" smtClean="0"/>
              <a:t>legislativnog</a:t>
            </a:r>
            <a:r>
              <a:rPr lang="en-US" dirty="0" smtClean="0"/>
              <a:t> </a:t>
            </a:r>
            <a:r>
              <a:rPr lang="en-US" dirty="0" err="1" smtClean="0"/>
              <a:t>prijedloga</a:t>
            </a:r>
            <a:r>
              <a:rPr lang="en-US" dirty="0" smtClean="0"/>
              <a:t>.</a:t>
            </a:r>
            <a:endParaRPr lang="hr-BA" dirty="0" smtClean="0"/>
          </a:p>
          <a:p>
            <a:endParaRPr lang="hr-B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Procedura </a:t>
            </a:r>
            <a:endParaRPr lang="hr-BA" dirty="0"/>
          </a:p>
        </p:txBody>
      </p:sp>
      <p:sp>
        <p:nvSpPr>
          <p:cNvPr id="3" name="Content Placeholder 2"/>
          <p:cNvSpPr>
            <a:spLocks noGrp="1"/>
          </p:cNvSpPr>
          <p:nvPr>
            <p:ph idx="1"/>
          </p:nvPr>
        </p:nvSpPr>
        <p:spPr/>
        <p:txBody>
          <a:bodyPr>
            <a:normAutofit/>
          </a:bodyPr>
          <a:lstStyle/>
          <a:p>
            <a:r>
              <a:rPr lang="bs-Latn-BA" dirty="0" smtClean="0"/>
              <a:t>SCM (MST) formula je: trošak vremena za administrativnu obavezu x bruto trošak satnice x fiksni materijalni trošak (30%) x naknade x učestalost u godini = administrativni trošak subjekta x broj subjekata na koje se obaveza odnosi = administrativni trošak sektora (područja)</a:t>
            </a:r>
            <a:endParaRPr lang="hr-BA" dirty="0" smtClean="0"/>
          </a:p>
          <a:p>
            <a:r>
              <a:rPr lang="bs-Latn-BA" dirty="0" smtClean="0"/>
              <a:t>Trošak po administrativnoj aktivnosti (ili po zahtjevu za podacima) je: Cijena x Vrijeme x Kvantitet (populacija x učestalost).</a:t>
            </a:r>
            <a:endParaRPr lang="hr-BA" dirty="0" smtClean="0"/>
          </a:p>
          <a:p>
            <a:endParaRPr lang="hr-B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Metodi za procjenu komponenti troškova usklađivanja</a:t>
            </a:r>
            <a:r>
              <a:rPr lang="hr-BA" dirty="0" smtClean="0"/>
              <a:t/>
            </a:r>
            <a:br>
              <a:rPr lang="hr-BA" dirty="0" smtClean="0"/>
            </a:br>
            <a:endParaRPr lang="hr-BA" dirty="0"/>
          </a:p>
        </p:txBody>
      </p:sp>
      <p:sp>
        <p:nvSpPr>
          <p:cNvPr id="3" name="Content Placeholder 2"/>
          <p:cNvSpPr>
            <a:spLocks noGrp="1"/>
          </p:cNvSpPr>
          <p:nvPr>
            <p:ph idx="1"/>
          </p:nvPr>
        </p:nvSpPr>
        <p:spPr>
          <a:xfrm>
            <a:off x="0" y="1214422"/>
            <a:ext cx="9144000" cy="5500726"/>
          </a:xfrm>
        </p:spPr>
        <p:txBody>
          <a:bodyPr>
            <a:normAutofit fontScale="92500"/>
          </a:bodyPr>
          <a:lstStyle/>
          <a:p>
            <a:r>
              <a:rPr lang="bs-Latn-BA" dirty="0" smtClean="0"/>
              <a:t>Prilikom utvrđivanja nameta potrebno je preduzeti sljedeće korake:</a:t>
            </a:r>
            <a:endParaRPr lang="hr-BA" dirty="0" smtClean="0"/>
          </a:p>
          <a:p>
            <a:pPr lvl="0"/>
            <a:r>
              <a:rPr lang="bs-Latn-BA" dirty="0" smtClean="0"/>
              <a:t>Procijeniti populaciju interesnih grupa koje će se morati uskladiti sa obavezom da plaćaju namete.</a:t>
            </a:r>
            <a:endParaRPr lang="hr-BA" dirty="0" smtClean="0"/>
          </a:p>
          <a:p>
            <a:pPr lvl="0"/>
            <a:r>
              <a:rPr lang="bs-Latn-BA" dirty="0" smtClean="0"/>
              <a:t>Procijeniti učestalost plaćanja (1 = jednom godišnje; 2 = dvaput godišnje; 0,5 = jednom u dvije godine, itd.).</a:t>
            </a:r>
            <a:endParaRPr lang="hr-BA" dirty="0" smtClean="0"/>
          </a:p>
          <a:p>
            <a:pPr lvl="0"/>
            <a:r>
              <a:rPr lang="bs-Latn-BA" dirty="0" smtClean="0"/>
              <a:t>Procijeniti jedinični trošak (trošak pristojbe, licence i dozvole).</a:t>
            </a:r>
            <a:endParaRPr lang="hr-BA" dirty="0" smtClean="0"/>
          </a:p>
          <a:p>
            <a:pPr lvl="0"/>
            <a:r>
              <a:rPr lang="bs-Latn-BA" dirty="0" smtClean="0"/>
              <a:t>Pomnožite ova tri parametra.</a:t>
            </a:r>
            <a:endParaRPr lang="hr-BA" dirty="0" smtClean="0"/>
          </a:p>
          <a:p>
            <a:r>
              <a:rPr lang="bs-Latn-BA" dirty="0" smtClean="0"/>
              <a:t>Na primjer, ako očekujete da će 2.500 kompanija  morati plaćati 500 KM za licencu dva puta godišnje, vaš godišnji zbir biće (2.500 x 500 x 2) = 2,5 miliona KM. </a:t>
            </a:r>
            <a:endParaRPr lang="hr-BA" dirty="0" smtClean="0"/>
          </a:p>
          <a:p>
            <a:endParaRPr lang="hr-B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hr-HR" dirty="0" smtClean="0"/>
              <a:t>Administrativno opterećenje privrede </a:t>
            </a:r>
            <a:endParaRPr lang="hr-BA" dirty="0"/>
          </a:p>
        </p:txBody>
      </p:sp>
      <p:sp>
        <p:nvSpPr>
          <p:cNvPr id="3" name="Content Placeholder 2"/>
          <p:cNvSpPr>
            <a:spLocks noGrp="1"/>
          </p:cNvSpPr>
          <p:nvPr>
            <p:ph idx="1"/>
          </p:nvPr>
        </p:nvSpPr>
        <p:spPr>
          <a:xfrm>
            <a:off x="0" y="1357298"/>
            <a:ext cx="9001156" cy="5357850"/>
          </a:xfrm>
        </p:spPr>
        <p:txBody>
          <a:bodyPr>
            <a:normAutofit lnSpcReduction="10000"/>
          </a:bodyPr>
          <a:lstStyle/>
          <a:p>
            <a:r>
              <a:rPr lang="en-US" sz="2400" dirty="0" err="1" smtClean="0"/>
              <a:t>Administrativno</a:t>
            </a:r>
            <a:r>
              <a:rPr lang="en-US" sz="2400" dirty="0" smtClean="0"/>
              <a:t> </a:t>
            </a:r>
            <a:r>
              <a:rPr lang="en-US" sz="2400" dirty="0" err="1" smtClean="0"/>
              <a:t>opterećenje</a:t>
            </a:r>
            <a:r>
              <a:rPr lang="en-US" sz="2400" dirty="0" smtClean="0"/>
              <a:t> </a:t>
            </a:r>
            <a:r>
              <a:rPr lang="en-US" sz="2400" dirty="0" err="1" smtClean="0"/>
              <a:t>privrede</a:t>
            </a:r>
            <a:r>
              <a:rPr lang="en-US" sz="2400" dirty="0" smtClean="0"/>
              <a:t>-SCM (MST) formula</a:t>
            </a:r>
            <a:endParaRPr lang="hr-BA" sz="2400" dirty="0" smtClean="0"/>
          </a:p>
          <a:p>
            <a:pPr>
              <a:buNone/>
            </a:pPr>
            <a:r>
              <a:rPr lang="hr-BA" sz="2400" dirty="0" smtClean="0"/>
              <a:t>	</a:t>
            </a:r>
            <a:r>
              <a:rPr lang="en-US" sz="2400" dirty="0" err="1" smtClean="0"/>
              <a:t>trošak</a:t>
            </a:r>
            <a:r>
              <a:rPr lang="en-US" sz="2400" dirty="0" smtClean="0"/>
              <a:t> </a:t>
            </a:r>
            <a:r>
              <a:rPr lang="en-US" sz="2400" dirty="0" err="1" smtClean="0"/>
              <a:t>vremena</a:t>
            </a:r>
            <a:r>
              <a:rPr lang="en-US" sz="2400" dirty="0" smtClean="0"/>
              <a:t> za </a:t>
            </a:r>
            <a:r>
              <a:rPr lang="en-US" sz="2400" dirty="0" err="1" smtClean="0"/>
              <a:t>administrativnu</a:t>
            </a:r>
            <a:r>
              <a:rPr lang="en-US" sz="2400" dirty="0" smtClean="0"/>
              <a:t> </a:t>
            </a:r>
            <a:r>
              <a:rPr lang="en-US" sz="2400" dirty="0" err="1" smtClean="0"/>
              <a:t>obavezu</a:t>
            </a:r>
            <a:r>
              <a:rPr lang="en-US" sz="2400" dirty="0" smtClean="0"/>
              <a:t> x </a:t>
            </a:r>
            <a:r>
              <a:rPr lang="en-US" sz="2400" dirty="0" err="1" smtClean="0"/>
              <a:t>bruto</a:t>
            </a:r>
            <a:r>
              <a:rPr lang="en-US" sz="2400" dirty="0" smtClean="0"/>
              <a:t> </a:t>
            </a:r>
            <a:r>
              <a:rPr lang="en-US" sz="2400" dirty="0" err="1" smtClean="0"/>
              <a:t>trošak</a:t>
            </a:r>
            <a:r>
              <a:rPr lang="en-US" sz="2400" dirty="0" smtClean="0"/>
              <a:t> </a:t>
            </a:r>
            <a:r>
              <a:rPr lang="en-US" sz="2400" dirty="0" err="1" smtClean="0"/>
              <a:t>satnice</a:t>
            </a:r>
            <a:r>
              <a:rPr lang="en-US" sz="2400" dirty="0" smtClean="0"/>
              <a:t> x </a:t>
            </a:r>
            <a:r>
              <a:rPr lang="en-US" sz="2400" dirty="0" err="1" smtClean="0"/>
              <a:t>fiksni</a:t>
            </a:r>
            <a:r>
              <a:rPr lang="en-US" sz="2400" dirty="0" smtClean="0"/>
              <a:t> </a:t>
            </a:r>
            <a:r>
              <a:rPr lang="en-US" sz="2400" dirty="0" err="1" smtClean="0"/>
              <a:t>materijalni</a:t>
            </a:r>
            <a:r>
              <a:rPr lang="en-US" sz="2400" dirty="0" smtClean="0"/>
              <a:t> </a:t>
            </a:r>
            <a:r>
              <a:rPr lang="en-US" sz="2400" dirty="0" err="1" smtClean="0"/>
              <a:t>trošak</a:t>
            </a:r>
            <a:r>
              <a:rPr lang="en-US" sz="2400" dirty="0" smtClean="0"/>
              <a:t> (30%) x </a:t>
            </a:r>
            <a:r>
              <a:rPr lang="en-US" sz="2400" dirty="0" err="1" smtClean="0"/>
              <a:t>naknade</a:t>
            </a:r>
            <a:r>
              <a:rPr lang="en-US" sz="2400" dirty="0" smtClean="0"/>
              <a:t> x </a:t>
            </a:r>
            <a:r>
              <a:rPr lang="en-US" sz="2400" dirty="0" err="1" smtClean="0"/>
              <a:t>učestalost</a:t>
            </a:r>
            <a:r>
              <a:rPr lang="en-US" sz="2400" dirty="0" smtClean="0"/>
              <a:t> u </a:t>
            </a:r>
            <a:r>
              <a:rPr lang="en-US" sz="2400" dirty="0" err="1" smtClean="0"/>
              <a:t>godini</a:t>
            </a:r>
            <a:r>
              <a:rPr lang="en-US" sz="2400" dirty="0" smtClean="0"/>
              <a:t> = </a:t>
            </a:r>
            <a:r>
              <a:rPr lang="en-US" sz="2400" dirty="0" err="1" smtClean="0"/>
              <a:t>administrativni</a:t>
            </a:r>
            <a:r>
              <a:rPr lang="en-US" sz="2400" dirty="0" smtClean="0"/>
              <a:t> </a:t>
            </a:r>
            <a:r>
              <a:rPr lang="en-US" sz="2400" dirty="0" err="1" smtClean="0"/>
              <a:t>trošak</a:t>
            </a:r>
            <a:r>
              <a:rPr lang="en-US" sz="2400" dirty="0" smtClean="0"/>
              <a:t> </a:t>
            </a:r>
            <a:r>
              <a:rPr lang="en-US" sz="2400" dirty="0" err="1" smtClean="0"/>
              <a:t>subjekta</a:t>
            </a:r>
            <a:r>
              <a:rPr lang="en-US" sz="2400" dirty="0" smtClean="0"/>
              <a:t> x </a:t>
            </a:r>
            <a:r>
              <a:rPr lang="en-US" sz="2400" dirty="0" err="1" smtClean="0"/>
              <a:t>broj</a:t>
            </a:r>
            <a:r>
              <a:rPr lang="en-US" sz="2400" dirty="0" smtClean="0"/>
              <a:t> </a:t>
            </a:r>
            <a:r>
              <a:rPr lang="en-US" sz="2400" dirty="0" err="1" smtClean="0"/>
              <a:t>subjekata</a:t>
            </a:r>
            <a:r>
              <a:rPr lang="en-US" sz="2400" dirty="0" smtClean="0"/>
              <a:t> </a:t>
            </a:r>
            <a:r>
              <a:rPr lang="en-US" sz="2400" dirty="0" err="1" smtClean="0"/>
              <a:t>na</a:t>
            </a:r>
            <a:r>
              <a:rPr lang="en-US" sz="2400" dirty="0" smtClean="0"/>
              <a:t> </a:t>
            </a:r>
            <a:r>
              <a:rPr lang="en-US" sz="2400" dirty="0" err="1" smtClean="0"/>
              <a:t>koje</a:t>
            </a:r>
            <a:r>
              <a:rPr lang="en-US" sz="2400" dirty="0" smtClean="0"/>
              <a:t> se </a:t>
            </a:r>
            <a:r>
              <a:rPr lang="en-US" sz="2400" dirty="0" err="1" smtClean="0"/>
              <a:t>obaveza</a:t>
            </a:r>
            <a:r>
              <a:rPr lang="en-US" sz="2400" dirty="0" smtClean="0"/>
              <a:t> </a:t>
            </a:r>
            <a:r>
              <a:rPr lang="en-US" sz="2400" dirty="0" err="1" smtClean="0"/>
              <a:t>odnosi</a:t>
            </a:r>
            <a:r>
              <a:rPr lang="en-US" sz="2400" dirty="0" smtClean="0"/>
              <a:t> = </a:t>
            </a:r>
            <a:r>
              <a:rPr lang="en-US" sz="2400" dirty="0" err="1" smtClean="0"/>
              <a:t>administrativni</a:t>
            </a:r>
            <a:r>
              <a:rPr lang="en-US" sz="2400" dirty="0" smtClean="0"/>
              <a:t> </a:t>
            </a:r>
            <a:r>
              <a:rPr lang="en-US" sz="2400" dirty="0" err="1" smtClean="0"/>
              <a:t>trošak</a:t>
            </a:r>
            <a:r>
              <a:rPr lang="en-US" sz="2400" dirty="0" smtClean="0"/>
              <a:t> </a:t>
            </a:r>
            <a:r>
              <a:rPr lang="en-US" sz="2400" dirty="0" err="1" smtClean="0"/>
              <a:t>sektora</a:t>
            </a:r>
            <a:r>
              <a:rPr lang="en-US" sz="2400" dirty="0" smtClean="0"/>
              <a:t> (</a:t>
            </a:r>
            <a:r>
              <a:rPr lang="en-US" sz="2400" dirty="0" err="1" smtClean="0"/>
              <a:t>područja</a:t>
            </a:r>
            <a:r>
              <a:rPr lang="en-US" sz="2400" dirty="0" smtClean="0"/>
              <a:t>)</a:t>
            </a:r>
            <a:endParaRPr lang="hr-BA" sz="2400" dirty="0" smtClean="0"/>
          </a:p>
          <a:p>
            <a:r>
              <a:rPr lang="en-US" sz="2400" dirty="0" err="1" smtClean="0"/>
              <a:t>Primjer</a:t>
            </a:r>
            <a:r>
              <a:rPr lang="en-US" sz="2400" dirty="0" smtClean="0"/>
              <a:t>: </a:t>
            </a:r>
            <a:r>
              <a:rPr lang="en-US" sz="2400" dirty="0" err="1" smtClean="0"/>
              <a:t>potrebna</a:t>
            </a:r>
            <a:r>
              <a:rPr lang="en-US" sz="2400" dirty="0" smtClean="0"/>
              <a:t> </a:t>
            </a:r>
            <a:r>
              <a:rPr lang="en-US" sz="2400" dirty="0" err="1" smtClean="0"/>
              <a:t>su</a:t>
            </a:r>
            <a:r>
              <a:rPr lang="en-US" sz="2400" dirty="0" smtClean="0"/>
              <a:t> 2 </a:t>
            </a:r>
            <a:r>
              <a:rPr lang="en-US" sz="2400" dirty="0" err="1" smtClean="0"/>
              <a:t>sata</a:t>
            </a:r>
            <a:r>
              <a:rPr lang="en-US" sz="2400" dirty="0" smtClean="0"/>
              <a:t> (</a:t>
            </a:r>
            <a:r>
              <a:rPr lang="en-US" sz="2400" dirty="0" err="1" smtClean="0"/>
              <a:t>vrijeme</a:t>
            </a:r>
            <a:r>
              <a:rPr lang="en-US" sz="2400" dirty="0" smtClean="0"/>
              <a:t>) </a:t>
            </a:r>
            <a:r>
              <a:rPr lang="en-US" sz="2400" dirty="0" err="1" smtClean="0"/>
              <a:t>da</a:t>
            </a:r>
            <a:r>
              <a:rPr lang="en-US" sz="2400" dirty="0" smtClean="0"/>
              <a:t> se </a:t>
            </a:r>
            <a:r>
              <a:rPr lang="en-US" sz="2400" dirty="0" err="1" smtClean="0"/>
              <a:t>izvrši</a:t>
            </a:r>
            <a:r>
              <a:rPr lang="en-US" sz="2400" dirty="0" smtClean="0"/>
              <a:t> </a:t>
            </a:r>
            <a:r>
              <a:rPr lang="en-US" sz="2400" dirty="0" err="1" smtClean="0"/>
              <a:t>određena</a:t>
            </a:r>
            <a:r>
              <a:rPr lang="en-US" sz="2400" dirty="0" smtClean="0"/>
              <a:t> </a:t>
            </a:r>
            <a:r>
              <a:rPr lang="en-US" sz="2400" dirty="0" err="1" smtClean="0"/>
              <a:t>administrativna</a:t>
            </a:r>
            <a:r>
              <a:rPr lang="en-US" sz="2400" dirty="0" smtClean="0"/>
              <a:t> </a:t>
            </a:r>
            <a:r>
              <a:rPr lang="en-US" sz="2400" dirty="0" err="1" smtClean="0"/>
              <a:t>radnja</a:t>
            </a:r>
            <a:r>
              <a:rPr lang="en-US" sz="2400" dirty="0" smtClean="0"/>
              <a:t>, a </a:t>
            </a:r>
            <a:r>
              <a:rPr lang="en-US" sz="2400" dirty="0" err="1" smtClean="0"/>
              <a:t>trošak</a:t>
            </a:r>
            <a:r>
              <a:rPr lang="en-US" sz="2400" dirty="0" smtClean="0"/>
              <a:t> </a:t>
            </a:r>
            <a:r>
              <a:rPr lang="en-US" sz="2400" dirty="0" err="1" smtClean="0"/>
              <a:t>satnice</a:t>
            </a:r>
            <a:r>
              <a:rPr lang="en-US" sz="2400" dirty="0" smtClean="0"/>
              <a:t> </a:t>
            </a:r>
            <a:r>
              <a:rPr lang="en-US" sz="2400" dirty="0" err="1" smtClean="0"/>
              <a:t>zaposlenika</a:t>
            </a:r>
            <a:r>
              <a:rPr lang="en-US" sz="2400" dirty="0" smtClean="0"/>
              <a:t> </a:t>
            </a:r>
            <a:r>
              <a:rPr lang="en-US" sz="2400" dirty="0" err="1" smtClean="0"/>
              <a:t>obvezanog</a:t>
            </a:r>
            <a:r>
              <a:rPr lang="en-US" sz="2400" dirty="0" smtClean="0"/>
              <a:t> </a:t>
            </a:r>
            <a:r>
              <a:rPr lang="en-US" sz="2400" dirty="0" err="1" smtClean="0"/>
              <a:t>privrednog</a:t>
            </a:r>
            <a:r>
              <a:rPr lang="en-US" sz="2400" dirty="0" smtClean="0"/>
              <a:t> </a:t>
            </a:r>
            <a:r>
              <a:rPr lang="en-US" sz="2400" dirty="0" err="1" smtClean="0"/>
              <a:t>subjekta</a:t>
            </a:r>
            <a:r>
              <a:rPr lang="en-US" sz="2400" dirty="0" smtClean="0"/>
              <a:t> je 10,00 KM (</a:t>
            </a:r>
            <a:r>
              <a:rPr lang="en-US" sz="2400" dirty="0" err="1" smtClean="0"/>
              <a:t>tarifa</a:t>
            </a:r>
            <a:r>
              <a:rPr lang="en-US" sz="2400" dirty="0" smtClean="0"/>
              <a:t>). </a:t>
            </a:r>
            <a:r>
              <a:rPr lang="en-US" sz="2400" dirty="0" err="1" smtClean="0"/>
              <a:t>Cijena</a:t>
            </a:r>
            <a:r>
              <a:rPr lang="en-US" sz="2400" dirty="0" smtClean="0"/>
              <a:t> je 2x10,00 KM = 20,00 KM. </a:t>
            </a:r>
            <a:r>
              <a:rPr lang="en-US" sz="2400" dirty="0" err="1" smtClean="0"/>
              <a:t>Ako</a:t>
            </a:r>
            <a:r>
              <a:rPr lang="en-US" sz="2400" dirty="0" smtClean="0"/>
              <a:t> </a:t>
            </a:r>
            <a:r>
              <a:rPr lang="en-US" sz="2400" dirty="0" err="1" smtClean="0"/>
              <a:t>navedenu</a:t>
            </a:r>
            <a:r>
              <a:rPr lang="en-US" sz="2400" dirty="0" smtClean="0"/>
              <a:t> </a:t>
            </a:r>
            <a:r>
              <a:rPr lang="en-US" sz="2400" dirty="0" err="1" smtClean="0"/>
              <a:t>obvezu</a:t>
            </a:r>
            <a:r>
              <a:rPr lang="en-US" sz="2400" dirty="0" smtClean="0"/>
              <a:t> </a:t>
            </a:r>
            <a:r>
              <a:rPr lang="en-US" sz="2400" dirty="0" err="1" smtClean="0"/>
              <a:t>mora</a:t>
            </a:r>
            <a:r>
              <a:rPr lang="en-US" sz="2400" dirty="0" smtClean="0"/>
              <a:t> </a:t>
            </a:r>
            <a:r>
              <a:rPr lang="en-US" sz="2400" dirty="0" err="1" smtClean="0"/>
              <a:t>ispuniti</a:t>
            </a:r>
            <a:r>
              <a:rPr lang="en-US" sz="2400" dirty="0" smtClean="0"/>
              <a:t> 1.000 </a:t>
            </a:r>
            <a:r>
              <a:rPr lang="en-US" sz="2400" dirty="0" err="1" smtClean="0"/>
              <a:t>privrednih</a:t>
            </a:r>
            <a:r>
              <a:rPr lang="en-US" sz="2400" dirty="0" smtClean="0"/>
              <a:t> </a:t>
            </a:r>
            <a:r>
              <a:rPr lang="en-US" sz="2400" dirty="0" err="1" smtClean="0"/>
              <a:t>subjekata</a:t>
            </a:r>
            <a:r>
              <a:rPr lang="en-US" sz="2400" dirty="0" smtClean="0"/>
              <a:t> (</a:t>
            </a:r>
            <a:r>
              <a:rPr lang="en-US" sz="2400" dirty="0" err="1" smtClean="0"/>
              <a:t>populacija</a:t>
            </a:r>
            <a:r>
              <a:rPr lang="en-US" sz="2400" dirty="0" smtClean="0"/>
              <a:t>), </a:t>
            </a:r>
            <a:r>
              <a:rPr lang="en-US" sz="2400" dirty="0" err="1" smtClean="0"/>
              <a:t>i</a:t>
            </a:r>
            <a:r>
              <a:rPr lang="en-US" sz="2400" dirty="0" smtClean="0"/>
              <a:t> to </a:t>
            </a:r>
            <a:r>
              <a:rPr lang="en-US" sz="2400" dirty="0" err="1" smtClean="0"/>
              <a:t>svako</a:t>
            </a:r>
            <a:r>
              <a:rPr lang="en-US" sz="2400" dirty="0" smtClean="0"/>
              <a:t> je </a:t>
            </a:r>
            <a:r>
              <a:rPr lang="en-US" sz="2400" dirty="0" err="1" smtClean="0"/>
              <a:t>obavezan</a:t>
            </a:r>
            <a:r>
              <a:rPr lang="en-US" sz="2400" dirty="0" smtClean="0"/>
              <a:t> </a:t>
            </a:r>
            <a:r>
              <a:rPr lang="en-US" sz="2400" dirty="0" err="1" smtClean="0"/>
              <a:t>ispuniti</a:t>
            </a:r>
            <a:r>
              <a:rPr lang="en-US" sz="2400" dirty="0" smtClean="0"/>
              <a:t> </a:t>
            </a:r>
            <a:r>
              <a:rPr lang="en-US" sz="2400" dirty="0" err="1" smtClean="0"/>
              <a:t>obvezu</a:t>
            </a:r>
            <a:r>
              <a:rPr lang="en-US" sz="2400" dirty="0" smtClean="0"/>
              <a:t> 2 </a:t>
            </a:r>
            <a:r>
              <a:rPr lang="en-US" sz="2400" dirty="0" err="1" smtClean="0"/>
              <a:t>puta</a:t>
            </a:r>
            <a:r>
              <a:rPr lang="en-US" sz="2400" dirty="0" smtClean="0"/>
              <a:t> </a:t>
            </a:r>
            <a:r>
              <a:rPr lang="en-US" sz="2400" dirty="0" err="1" smtClean="0"/>
              <a:t>godišnje</a:t>
            </a:r>
            <a:r>
              <a:rPr lang="en-US" sz="2400" dirty="0" smtClean="0"/>
              <a:t> (</a:t>
            </a:r>
            <a:r>
              <a:rPr lang="en-US" sz="2400" dirty="0" err="1" smtClean="0"/>
              <a:t>učestalost</a:t>
            </a:r>
            <a:r>
              <a:rPr lang="en-US" sz="2400" dirty="0" smtClean="0"/>
              <a:t>), </a:t>
            </a:r>
            <a:r>
              <a:rPr lang="en-US" sz="2400" dirty="0" err="1" smtClean="0"/>
              <a:t>kvantiteta</a:t>
            </a:r>
            <a:r>
              <a:rPr lang="en-US" sz="2400" dirty="0" smtClean="0"/>
              <a:t> bi </a:t>
            </a:r>
            <a:r>
              <a:rPr lang="en-US" sz="2400" dirty="0" err="1" smtClean="0"/>
              <a:t>bila</a:t>
            </a:r>
            <a:r>
              <a:rPr lang="en-US" sz="2400" dirty="0" smtClean="0"/>
              <a:t> 2.000. </a:t>
            </a:r>
            <a:r>
              <a:rPr lang="en-US" sz="2400" dirty="0" err="1" smtClean="0"/>
              <a:t>Ukupni</a:t>
            </a:r>
            <a:r>
              <a:rPr lang="en-US" sz="2400" dirty="0" smtClean="0"/>
              <a:t> </a:t>
            </a:r>
            <a:r>
              <a:rPr lang="en-US" sz="2400" dirty="0" err="1" smtClean="0"/>
              <a:t>trošak</a:t>
            </a:r>
            <a:r>
              <a:rPr lang="en-US" sz="2400" dirty="0" smtClean="0"/>
              <a:t> </a:t>
            </a:r>
            <a:r>
              <a:rPr lang="en-US" sz="2400" dirty="0" err="1" smtClean="0"/>
              <a:t>radnji</a:t>
            </a:r>
            <a:r>
              <a:rPr lang="en-US" sz="2400" dirty="0" smtClean="0"/>
              <a:t> bio bi 2.000 x 20,00 KM = 40.000,00 KM.</a:t>
            </a:r>
            <a:endParaRPr lang="hr-BA" sz="2400" dirty="0" smtClean="0"/>
          </a:p>
          <a:p>
            <a:endParaRPr lang="hr-B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dirty="0" smtClean="0"/>
              <a:t>Utvrđivanje privrednog subjekta koje redovno efikasno posluje</a:t>
            </a:r>
            <a:endParaRPr lang="hr-BA" sz="32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7356" y="2143116"/>
            <a:ext cx="5398683" cy="383634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BA"/>
          </a:p>
        </p:txBody>
      </p:sp>
      <p:pic>
        <p:nvPicPr>
          <p:cNvPr id="3174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lstStyle/>
          <a:p>
            <a:r>
              <a:rPr lang="bs-Latn-BA" dirty="0" smtClean="0"/>
              <a:t>Koraci prema SCM</a:t>
            </a:r>
            <a:endParaRPr lang="hr-BA" dirty="0"/>
          </a:p>
        </p:txBody>
      </p:sp>
      <p:sp>
        <p:nvSpPr>
          <p:cNvPr id="3" name="Content Placeholder 2"/>
          <p:cNvSpPr>
            <a:spLocks noGrp="1"/>
          </p:cNvSpPr>
          <p:nvPr>
            <p:ph idx="1"/>
          </p:nvPr>
        </p:nvSpPr>
        <p:spPr>
          <a:xfrm>
            <a:off x="142844" y="1357298"/>
            <a:ext cx="8858312" cy="5357850"/>
          </a:xfrm>
        </p:spPr>
        <p:txBody>
          <a:bodyPr>
            <a:normAutofit/>
          </a:bodyPr>
          <a:lstStyle/>
          <a:p>
            <a:r>
              <a:rPr lang="bs-Latn-BA" dirty="0" smtClean="0"/>
              <a:t>Faza 0: Početak</a:t>
            </a:r>
            <a:endParaRPr lang="hr-BA" dirty="0" smtClean="0"/>
          </a:p>
          <a:p>
            <a:pPr>
              <a:buNone/>
            </a:pPr>
            <a:r>
              <a:rPr lang="bs-Latn-BA" dirty="0" smtClean="0"/>
              <a:t>	Regulativa vezana za kompanije koju treba uključiti u analizu identificira se prije nego što počne pripremna analiza. U slučaju velikih analiza, naročito mjerenja početnog stanja, ali i za neke ex-ante analize i ažuriranja, održavaju se početni sastanci ministarstva, centralne koordinacione jedinice, konsultanata i ključnih interesnih grupa.</a:t>
            </a:r>
            <a:endParaRPr lang="hr-BA" dirty="0" smtClean="0"/>
          </a:p>
          <a:p>
            <a:pPr>
              <a:buNone/>
            </a:pPr>
            <a:r>
              <a:rPr lang="bs-Latn-BA" dirty="0" smtClean="0"/>
              <a:t> </a:t>
            </a:r>
            <a:endParaRPr lang="hr-BA" dirty="0" smtClean="0"/>
          </a:p>
          <a:p>
            <a:pPr>
              <a:buNone/>
            </a:pPr>
            <a:endParaRPr lang="hr-BA" dirty="0" smtClean="0"/>
          </a:p>
          <a:p>
            <a:endParaRPr lang="hr-B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bs-Latn-BA" dirty="0" smtClean="0"/>
              <a:t>Faza 1: Pripremna analiza</a:t>
            </a:r>
            <a:r>
              <a:rPr lang="hr-BA" dirty="0" smtClean="0"/>
              <a:t/>
            </a:r>
            <a:br>
              <a:rPr lang="hr-BA" dirty="0" smtClean="0"/>
            </a:br>
            <a:endParaRPr lang="hr-BA" dirty="0"/>
          </a:p>
        </p:txBody>
      </p:sp>
      <p:graphicFrame>
        <p:nvGraphicFramePr>
          <p:cNvPr id="6" name="Content Placeholder 5"/>
          <p:cNvGraphicFramePr>
            <a:graphicFrameLocks noGrp="1"/>
          </p:cNvGraphicFramePr>
          <p:nvPr>
            <p:ph idx="1"/>
          </p:nvPr>
        </p:nvGraphicFramePr>
        <p:xfrm>
          <a:off x="142875" y="857250"/>
          <a:ext cx="8786814" cy="5857902"/>
        </p:xfrm>
        <a:graphic>
          <a:graphicData uri="http://schemas.openxmlformats.org/drawingml/2006/table">
            <a:tbl>
              <a:tblPr firstRow="1" bandRow="1">
                <a:tableStyleId>{5C22544A-7EE6-4342-B048-85BDC9FD1C3A}</a:tableStyleId>
              </a:tblPr>
              <a:tblGrid>
                <a:gridCol w="1928795"/>
                <a:gridCol w="6858019"/>
              </a:tblGrid>
              <a:tr h="650878">
                <a:tc>
                  <a:txBody>
                    <a:bodyPr/>
                    <a:lstStyle/>
                    <a:p>
                      <a:pPr algn="just">
                        <a:lnSpc>
                          <a:spcPct val="115000"/>
                        </a:lnSpc>
                        <a:spcAft>
                          <a:spcPts val="0"/>
                        </a:spcAft>
                      </a:pPr>
                      <a:r>
                        <a:rPr lang="bs-Latn-BA" sz="1800" dirty="0">
                          <a:solidFill>
                            <a:schemeClr val="bg1"/>
                          </a:solidFill>
                          <a:latin typeface="Calibri"/>
                          <a:ea typeface="Times New Roman"/>
                          <a:cs typeface="Arial"/>
                        </a:rPr>
                        <a:t>Korak 1</a:t>
                      </a:r>
                      <a:endParaRPr lang="hr-BA" sz="1800" dirty="0">
                        <a:solidFill>
                          <a:schemeClr val="bg1"/>
                        </a:solidFill>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solidFill>
                            <a:schemeClr val="bg1"/>
                          </a:solidFill>
                          <a:latin typeface="Calibri"/>
                          <a:ea typeface="Times New Roman"/>
                          <a:cs typeface="Arial"/>
                        </a:rPr>
                        <a:t>Identifikacija obaveza informiranja, zahtjeva za podacima i administrativnih aktivnosti i klasifikacija prema porijeklu</a:t>
                      </a:r>
                      <a:endParaRPr lang="hr-BA" sz="1800" dirty="0">
                        <a:solidFill>
                          <a:schemeClr val="bg1"/>
                        </a:solidFill>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2</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Identifikacija i razgraničavanje vezanih propisa</a:t>
                      </a:r>
                      <a:endParaRPr lang="hr-BA" sz="1800" dirty="0">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3</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Klasifikacija obaveza informiranja prema tipu (neobavezni korak)</a:t>
                      </a:r>
                      <a:endParaRPr lang="hr-BA" sz="1800" dirty="0">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4</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Identifikacija relevantnih poslovnih segmenata</a:t>
                      </a:r>
                      <a:endParaRPr lang="hr-BA" sz="1800" dirty="0">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5</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Identifikacija populacije, stope i učestalosti</a:t>
                      </a:r>
                      <a:endParaRPr lang="hr-BA" sz="1800" dirty="0">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6</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Intervjui sa firmama naspram stručne ocjene</a:t>
                      </a:r>
                      <a:endParaRPr lang="hr-BA" sz="1800" dirty="0">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7</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Identifikacija relevantnih parametara troškova</a:t>
                      </a:r>
                      <a:endParaRPr lang="hr-BA" sz="1800" dirty="0">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8</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Priprema vodiča za intervjue</a:t>
                      </a:r>
                      <a:endParaRPr lang="hr-BA" sz="1800" dirty="0">
                        <a:latin typeface="Calibri"/>
                        <a:ea typeface="Times New Roman"/>
                        <a:cs typeface="Times New Roman"/>
                      </a:endParaRPr>
                    </a:p>
                  </a:txBody>
                  <a:tcPr marL="68580" marR="68580" marT="0" marB="0"/>
                </a:tc>
              </a:tr>
              <a:tr h="650878">
                <a:tc>
                  <a:txBody>
                    <a:bodyPr/>
                    <a:lstStyle/>
                    <a:p>
                      <a:pPr algn="just">
                        <a:lnSpc>
                          <a:spcPct val="115000"/>
                        </a:lnSpc>
                        <a:spcAft>
                          <a:spcPts val="0"/>
                        </a:spcAft>
                      </a:pPr>
                      <a:r>
                        <a:rPr lang="bs-Latn-BA" sz="1800">
                          <a:latin typeface="Calibri"/>
                          <a:ea typeface="Times New Roman"/>
                          <a:cs typeface="Arial"/>
                        </a:rPr>
                        <a:t>Korak 9</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Stručni pregled koraka 1-8</a:t>
                      </a:r>
                      <a:endParaRPr lang="hr-BA" sz="18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p:spPr>
        <p:txBody>
          <a:bodyPr>
            <a:normAutofit fontScale="90000"/>
          </a:bodyPr>
          <a:lstStyle/>
          <a:p>
            <a:r>
              <a:rPr lang="bs-Latn-BA" sz="3100" dirty="0" smtClean="0"/>
              <a:t>Faza 2: Skupljanje podataka o vremenu i troškovima i standardizacija</a:t>
            </a:r>
            <a:r>
              <a:rPr lang="hr-BA" dirty="0" smtClean="0"/>
              <a:t/>
            </a:r>
            <a:br>
              <a:rPr lang="hr-BA" dirty="0" smtClean="0"/>
            </a:br>
            <a:endParaRPr lang="hr-BA" dirty="0"/>
          </a:p>
        </p:txBody>
      </p:sp>
      <p:graphicFrame>
        <p:nvGraphicFramePr>
          <p:cNvPr id="4" name="Content Placeholder 3"/>
          <p:cNvGraphicFramePr>
            <a:graphicFrameLocks noGrp="1"/>
          </p:cNvGraphicFramePr>
          <p:nvPr>
            <p:ph idx="1"/>
          </p:nvPr>
        </p:nvGraphicFramePr>
        <p:xfrm>
          <a:off x="0" y="1500188"/>
          <a:ext cx="9001126" cy="4071952"/>
        </p:xfrm>
        <a:graphic>
          <a:graphicData uri="http://schemas.openxmlformats.org/drawingml/2006/table">
            <a:tbl>
              <a:tblPr firstRow="1" bandRow="1">
                <a:tableStyleId>{5C22544A-7EE6-4342-B048-85BDC9FD1C3A}</a:tableStyleId>
              </a:tblPr>
              <a:tblGrid>
                <a:gridCol w="2500298"/>
                <a:gridCol w="6500828"/>
              </a:tblGrid>
              <a:tr h="1017988">
                <a:tc>
                  <a:txBody>
                    <a:bodyPr/>
                    <a:lstStyle/>
                    <a:p>
                      <a:pPr algn="just">
                        <a:lnSpc>
                          <a:spcPct val="115000"/>
                        </a:lnSpc>
                        <a:spcAft>
                          <a:spcPts val="0"/>
                        </a:spcAft>
                      </a:pPr>
                      <a:r>
                        <a:rPr lang="bs-Latn-BA" sz="1800" dirty="0">
                          <a:latin typeface="Calibri"/>
                          <a:ea typeface="Times New Roman"/>
                          <a:cs typeface="Arial"/>
                        </a:rPr>
                        <a:t>Korak 10</a:t>
                      </a:r>
                      <a:endParaRPr lang="hr-BA"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a:latin typeface="Calibri"/>
                          <a:ea typeface="Times New Roman"/>
                          <a:cs typeface="Arial"/>
                        </a:rPr>
                        <a:t>Izbor tipičnih firmi za intervjue</a:t>
                      </a:r>
                      <a:endParaRPr lang="hr-BA" sz="1800">
                        <a:latin typeface="Calibri"/>
                        <a:ea typeface="Times New Roman"/>
                        <a:cs typeface="Times New Roman"/>
                      </a:endParaRPr>
                    </a:p>
                  </a:txBody>
                  <a:tcPr marL="68580" marR="68580" marT="0" marB="0"/>
                </a:tc>
              </a:tr>
              <a:tr h="1017988">
                <a:tc>
                  <a:txBody>
                    <a:bodyPr/>
                    <a:lstStyle/>
                    <a:p>
                      <a:pPr algn="just">
                        <a:lnSpc>
                          <a:spcPct val="115000"/>
                        </a:lnSpc>
                        <a:spcAft>
                          <a:spcPts val="0"/>
                        </a:spcAft>
                      </a:pPr>
                      <a:r>
                        <a:rPr lang="bs-Latn-BA" sz="1800">
                          <a:latin typeface="Calibri"/>
                          <a:ea typeface="Times New Roman"/>
                          <a:cs typeface="Arial"/>
                        </a:rPr>
                        <a:t>Korak 11</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Intervjui sa firmama</a:t>
                      </a:r>
                      <a:endParaRPr lang="hr-BA" sz="1800" dirty="0">
                        <a:latin typeface="Calibri"/>
                        <a:ea typeface="Times New Roman"/>
                        <a:cs typeface="Times New Roman"/>
                      </a:endParaRPr>
                    </a:p>
                  </a:txBody>
                  <a:tcPr marL="68580" marR="68580" marT="0" marB="0"/>
                </a:tc>
              </a:tr>
              <a:tr h="1017988">
                <a:tc>
                  <a:txBody>
                    <a:bodyPr/>
                    <a:lstStyle/>
                    <a:p>
                      <a:pPr algn="just">
                        <a:lnSpc>
                          <a:spcPct val="115000"/>
                        </a:lnSpc>
                        <a:spcAft>
                          <a:spcPts val="0"/>
                        </a:spcAft>
                      </a:pPr>
                      <a:r>
                        <a:rPr lang="bs-Latn-BA" sz="1800">
                          <a:latin typeface="Calibri"/>
                          <a:ea typeface="Times New Roman"/>
                          <a:cs typeface="Arial"/>
                        </a:rPr>
                        <a:t>Korak 12</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a:latin typeface="Calibri"/>
                          <a:ea typeface="Times New Roman"/>
                          <a:cs typeface="Arial"/>
                        </a:rPr>
                        <a:t>Završavanje i standardizacija procjena o vremenu i resursima za svaki segment prema aktivnosti</a:t>
                      </a:r>
                      <a:endParaRPr lang="hr-BA" sz="1800">
                        <a:latin typeface="Calibri"/>
                        <a:ea typeface="Times New Roman"/>
                        <a:cs typeface="Times New Roman"/>
                      </a:endParaRPr>
                    </a:p>
                  </a:txBody>
                  <a:tcPr marL="68580" marR="68580" marT="0" marB="0"/>
                </a:tc>
              </a:tr>
              <a:tr h="1017988">
                <a:tc>
                  <a:txBody>
                    <a:bodyPr/>
                    <a:lstStyle/>
                    <a:p>
                      <a:pPr algn="just">
                        <a:lnSpc>
                          <a:spcPct val="115000"/>
                        </a:lnSpc>
                        <a:spcAft>
                          <a:spcPts val="0"/>
                        </a:spcAft>
                      </a:pPr>
                      <a:r>
                        <a:rPr lang="bs-Latn-BA" sz="1800">
                          <a:latin typeface="Calibri"/>
                          <a:ea typeface="Times New Roman"/>
                          <a:cs typeface="Arial"/>
                        </a:rPr>
                        <a:t>Korak 13</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Stručni pregled koraka 10-12</a:t>
                      </a:r>
                      <a:endParaRPr lang="hr-BA" sz="18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 </a:t>
            </a:r>
            <a:r>
              <a:rPr lang="hr-BA" dirty="0" smtClean="0"/>
              <a:t/>
            </a:r>
            <a:br>
              <a:rPr lang="hr-BA" dirty="0" smtClean="0"/>
            </a:br>
            <a:r>
              <a:rPr lang="bs-Latn-BA" dirty="0" smtClean="0"/>
              <a:t>Faza 3: Izračun, podnošenje podataka i izvještaji</a:t>
            </a:r>
            <a:r>
              <a:rPr lang="hr-BA" dirty="0" smtClean="0"/>
              <a:t/>
            </a:r>
            <a:br>
              <a:rPr lang="hr-BA" dirty="0" smtClean="0"/>
            </a:br>
            <a:r>
              <a:rPr lang="bs-Latn-BA" dirty="0" smtClean="0"/>
              <a:t> </a:t>
            </a:r>
            <a:r>
              <a:rPr lang="hr-BA" dirty="0" smtClean="0"/>
              <a:t/>
            </a:r>
            <a:br>
              <a:rPr lang="hr-BA" dirty="0" smtClean="0"/>
            </a:br>
            <a:endParaRPr lang="hr-BA" dirty="0"/>
          </a:p>
        </p:txBody>
      </p:sp>
      <p:graphicFrame>
        <p:nvGraphicFramePr>
          <p:cNvPr id="4" name="Content Placeholder 3"/>
          <p:cNvGraphicFramePr>
            <a:graphicFrameLocks noGrp="1"/>
          </p:cNvGraphicFramePr>
          <p:nvPr>
            <p:ph idx="1"/>
          </p:nvPr>
        </p:nvGraphicFramePr>
        <p:xfrm>
          <a:off x="142844" y="2071678"/>
          <a:ext cx="8786814" cy="1857374"/>
        </p:xfrm>
        <a:graphic>
          <a:graphicData uri="http://schemas.openxmlformats.org/drawingml/2006/table">
            <a:tbl>
              <a:tblPr firstRow="1" bandRow="1">
                <a:tableStyleId>{5C22544A-7EE6-4342-B048-85BDC9FD1C3A}</a:tableStyleId>
              </a:tblPr>
              <a:tblGrid>
                <a:gridCol w="2285985"/>
                <a:gridCol w="6500829"/>
              </a:tblGrid>
              <a:tr h="928687">
                <a:tc>
                  <a:txBody>
                    <a:bodyPr/>
                    <a:lstStyle/>
                    <a:p>
                      <a:pPr algn="just">
                        <a:lnSpc>
                          <a:spcPct val="115000"/>
                        </a:lnSpc>
                        <a:spcAft>
                          <a:spcPts val="0"/>
                        </a:spcAft>
                      </a:pPr>
                      <a:r>
                        <a:rPr lang="bs-Latn-BA" sz="1800" b="0" dirty="0">
                          <a:solidFill>
                            <a:schemeClr val="bg1"/>
                          </a:solidFill>
                          <a:latin typeface="Calibri"/>
                          <a:ea typeface="Times New Roman"/>
                          <a:cs typeface="Arial"/>
                        </a:rPr>
                        <a:t>Korak 14</a:t>
                      </a:r>
                      <a:endParaRPr lang="hr-BA" sz="1800" b="0" dirty="0">
                        <a:solidFill>
                          <a:schemeClr val="bg1"/>
                        </a:solidFill>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b="0" dirty="0">
                          <a:solidFill>
                            <a:schemeClr val="bg1"/>
                          </a:solidFill>
                          <a:latin typeface="Calibri"/>
                          <a:ea typeface="Times New Roman"/>
                          <a:cs typeface="Arial"/>
                        </a:rPr>
                        <a:t>Ekstrapolacija validiranih podataka na nacionalni nivo</a:t>
                      </a:r>
                      <a:endParaRPr lang="hr-BA" sz="1800" b="0" dirty="0">
                        <a:solidFill>
                          <a:schemeClr val="bg1"/>
                        </a:solidFill>
                        <a:latin typeface="Calibri"/>
                        <a:ea typeface="Times New Roman"/>
                        <a:cs typeface="Times New Roman"/>
                      </a:endParaRPr>
                    </a:p>
                  </a:txBody>
                  <a:tcPr marL="68580" marR="68580" marT="0" marB="0"/>
                </a:tc>
              </a:tr>
              <a:tr h="928687">
                <a:tc>
                  <a:txBody>
                    <a:bodyPr/>
                    <a:lstStyle/>
                    <a:p>
                      <a:pPr algn="just">
                        <a:lnSpc>
                          <a:spcPct val="115000"/>
                        </a:lnSpc>
                        <a:spcAft>
                          <a:spcPts val="0"/>
                        </a:spcAft>
                      </a:pPr>
                      <a:r>
                        <a:rPr lang="bs-Latn-BA" sz="1800">
                          <a:latin typeface="Calibri"/>
                          <a:ea typeface="Times New Roman"/>
                          <a:cs typeface="Arial"/>
                        </a:rPr>
                        <a:t>Korak 15</a:t>
                      </a:r>
                      <a:endParaRPr lang="hr-BA" sz="180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Arial"/>
                        </a:rPr>
                        <a:t>Izvještavanje i prenošenje u bazu podataka</a:t>
                      </a:r>
                      <a:endParaRPr lang="hr-BA" sz="18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Parametri troškova za administrativne aktivnosti</a:t>
            </a:r>
            <a:endParaRPr lang="hr-BA" dirty="0"/>
          </a:p>
        </p:txBody>
      </p:sp>
      <p:graphicFrame>
        <p:nvGraphicFramePr>
          <p:cNvPr id="5" name="Content Placeholder 4"/>
          <p:cNvGraphicFramePr>
            <a:graphicFrameLocks noGrp="1"/>
          </p:cNvGraphicFramePr>
          <p:nvPr>
            <p:ph idx="1"/>
          </p:nvPr>
        </p:nvGraphicFramePr>
        <p:xfrm>
          <a:off x="457200" y="1600200"/>
          <a:ext cx="8229600" cy="4347984"/>
        </p:xfrm>
        <a:graphic>
          <a:graphicData uri="http://schemas.openxmlformats.org/drawingml/2006/table">
            <a:tbl>
              <a:tblPr firstRow="1" bandRow="1">
                <a:tableStyleId>{5C22544A-7EE6-4342-B048-85BDC9FD1C3A}</a:tableStyleId>
              </a:tblPr>
              <a:tblGrid>
                <a:gridCol w="1971660"/>
                <a:gridCol w="6257940"/>
              </a:tblGrid>
              <a:tr h="1028704">
                <a:tc>
                  <a:txBody>
                    <a:bodyPr/>
                    <a:lstStyle/>
                    <a:p>
                      <a:pPr algn="just">
                        <a:lnSpc>
                          <a:spcPct val="115000"/>
                        </a:lnSpc>
                        <a:spcAft>
                          <a:spcPts val="0"/>
                        </a:spcAft>
                      </a:pPr>
                      <a:r>
                        <a:rPr lang="bs-Latn-BA" sz="1800" dirty="0">
                          <a:latin typeface="Calibri"/>
                          <a:ea typeface="Times New Roman"/>
                          <a:cs typeface="Calibri"/>
                        </a:rPr>
                        <a:t>Oblasti troškova</a:t>
                      </a:r>
                      <a:endParaRPr lang="hr-BA" sz="1800" dirty="0">
                        <a:latin typeface="Calibri"/>
                        <a:ea typeface="Times New Roman"/>
                        <a:cs typeface="Times New Roman"/>
                      </a:endParaRPr>
                    </a:p>
                  </a:txBody>
                  <a:tcPr marL="68580" marR="68580" marT="0" marB="0"/>
                </a:tc>
                <a:tc>
                  <a:txBody>
                    <a:bodyPr/>
                    <a:lstStyle/>
                    <a:p>
                      <a:pPr algn="just">
                        <a:lnSpc>
                          <a:spcPct val="115000"/>
                        </a:lnSpc>
                        <a:spcAft>
                          <a:spcPts val="0"/>
                        </a:spcAft>
                      </a:pPr>
                      <a:r>
                        <a:rPr lang="bs-Latn-BA" sz="1800" dirty="0">
                          <a:latin typeface="Calibri"/>
                          <a:ea typeface="Times New Roman"/>
                          <a:cs typeface="Calibri"/>
                        </a:rPr>
                        <a:t>Parametri troškova u izračunu</a:t>
                      </a:r>
                      <a:endParaRPr lang="hr-BA" sz="1800" dirty="0">
                        <a:latin typeface="Calibri"/>
                        <a:ea typeface="Times New Roman"/>
                        <a:cs typeface="Times New Roman"/>
                      </a:endParaRPr>
                    </a:p>
                  </a:txBody>
                  <a:tcPr marL="68580" marR="68580" marT="0" marB="0"/>
                </a:tc>
              </a:tr>
              <a:tr h="1028704">
                <a:tc>
                  <a:txBody>
                    <a:bodyPr/>
                    <a:lstStyle/>
                    <a:p>
                      <a:pPr algn="just">
                        <a:lnSpc>
                          <a:spcPct val="115000"/>
                        </a:lnSpc>
                        <a:spcAft>
                          <a:spcPts val="0"/>
                        </a:spcAft>
                      </a:pPr>
                      <a:r>
                        <a:rPr lang="bs-Latn-BA" sz="1800">
                          <a:latin typeface="Calibri"/>
                          <a:ea typeface="Times New Roman"/>
                          <a:cs typeface="Calibri"/>
                        </a:rPr>
                        <a:t>Interni</a:t>
                      </a:r>
                      <a:endParaRPr lang="hr-BA" sz="1800">
                        <a:latin typeface="Calibri"/>
                        <a:ea typeface="Times New Roman"/>
                        <a:cs typeface="Times New Roman"/>
                      </a:endParaRPr>
                    </a:p>
                  </a:txBody>
                  <a:tcPr marL="68580" marR="68580" marT="0" marB="0"/>
                </a:tc>
                <a:tc>
                  <a:txBody>
                    <a:bodyPr/>
                    <a:lstStyle/>
                    <a:p>
                      <a:pPr marL="342900" lvl="0" indent="-342900" algn="just">
                        <a:lnSpc>
                          <a:spcPct val="115000"/>
                        </a:lnSpc>
                        <a:spcAft>
                          <a:spcPts val="0"/>
                        </a:spcAft>
                        <a:buFont typeface="Times New Roman"/>
                        <a:buChar char="-"/>
                      </a:pPr>
                      <a:r>
                        <a:rPr lang="bs-Latn-BA" sz="1800">
                          <a:latin typeface="Calibri"/>
                          <a:ea typeface="Calibri"/>
                          <a:cs typeface="Calibri"/>
                        </a:rPr>
                        <a:t>Broj sati/minuta potrošenih na administrativnu aktivnost</a:t>
                      </a:r>
                      <a:endParaRPr lang="hr-BA" sz="1800">
                        <a:latin typeface="Calibri"/>
                        <a:ea typeface="Calibri"/>
                        <a:cs typeface="Times New Roman"/>
                      </a:endParaRPr>
                    </a:p>
                    <a:p>
                      <a:pPr marL="342900" lvl="0" indent="-342900" algn="just">
                        <a:lnSpc>
                          <a:spcPct val="115000"/>
                        </a:lnSpc>
                        <a:spcAft>
                          <a:spcPts val="0"/>
                        </a:spcAft>
                        <a:buFont typeface="Times New Roman"/>
                        <a:buChar char="-"/>
                      </a:pPr>
                      <a:r>
                        <a:rPr lang="bs-Latn-BA" sz="1800">
                          <a:latin typeface="Calibri"/>
                          <a:ea typeface="Calibri"/>
                          <a:cs typeface="Calibri"/>
                        </a:rPr>
                        <a:t>Satnica za razne grupe zanimanja koje vrše administrativne aktivnosti</a:t>
                      </a:r>
                      <a:endParaRPr lang="hr-BA" sz="1800">
                        <a:latin typeface="Calibri"/>
                        <a:ea typeface="Calibri"/>
                        <a:cs typeface="Times New Roman"/>
                      </a:endParaRPr>
                    </a:p>
                    <a:p>
                      <a:pPr marL="342900" lvl="0" indent="-342900" algn="just">
                        <a:lnSpc>
                          <a:spcPct val="115000"/>
                        </a:lnSpc>
                        <a:spcAft>
                          <a:spcPts val="0"/>
                        </a:spcAft>
                        <a:buFont typeface="Times New Roman"/>
                        <a:buChar char="-"/>
                      </a:pPr>
                      <a:r>
                        <a:rPr lang="bs-Latn-BA" sz="1800">
                          <a:latin typeface="Calibri"/>
                          <a:ea typeface="Calibri"/>
                          <a:cs typeface="Calibri"/>
                        </a:rPr>
                        <a:t>Režije </a:t>
                      </a:r>
                      <a:endParaRPr lang="hr-BA" sz="1800">
                        <a:latin typeface="Calibri"/>
                        <a:ea typeface="Calibri"/>
                        <a:cs typeface="Times New Roman"/>
                      </a:endParaRPr>
                    </a:p>
                  </a:txBody>
                  <a:tcPr marL="68580" marR="68580" marT="0" marB="0"/>
                </a:tc>
              </a:tr>
              <a:tr h="1028704">
                <a:tc>
                  <a:txBody>
                    <a:bodyPr/>
                    <a:lstStyle/>
                    <a:p>
                      <a:pPr algn="just">
                        <a:lnSpc>
                          <a:spcPct val="115000"/>
                        </a:lnSpc>
                        <a:spcAft>
                          <a:spcPts val="0"/>
                        </a:spcAft>
                      </a:pPr>
                      <a:r>
                        <a:rPr lang="bs-Latn-BA" sz="1800">
                          <a:latin typeface="Calibri"/>
                          <a:ea typeface="Times New Roman"/>
                          <a:cs typeface="Calibri"/>
                        </a:rPr>
                        <a:t>Eksterni</a:t>
                      </a:r>
                      <a:endParaRPr lang="hr-BA" sz="1800">
                        <a:latin typeface="Calibri"/>
                        <a:ea typeface="Times New Roman"/>
                        <a:cs typeface="Times New Roman"/>
                      </a:endParaRPr>
                    </a:p>
                  </a:txBody>
                  <a:tcPr marL="68580" marR="68580" marT="0" marB="0"/>
                </a:tc>
                <a:tc>
                  <a:txBody>
                    <a:bodyPr/>
                    <a:lstStyle/>
                    <a:p>
                      <a:pPr marL="342900" lvl="0" indent="-342900" algn="just">
                        <a:lnSpc>
                          <a:spcPct val="115000"/>
                        </a:lnSpc>
                        <a:spcAft>
                          <a:spcPts val="0"/>
                        </a:spcAft>
                        <a:buFont typeface="Times New Roman"/>
                        <a:buChar char="-"/>
                      </a:pPr>
                      <a:r>
                        <a:rPr lang="bs-Latn-BA" sz="1800">
                          <a:latin typeface="Calibri"/>
                          <a:ea typeface="Calibri"/>
                          <a:cs typeface="Calibri"/>
                        </a:rPr>
                        <a:t>Broj sati/minuta potrošenih na administrativnu aktivnost</a:t>
                      </a:r>
                      <a:endParaRPr lang="hr-BA" sz="1800">
                        <a:latin typeface="Calibri"/>
                        <a:ea typeface="Calibri"/>
                        <a:cs typeface="Times New Roman"/>
                      </a:endParaRPr>
                    </a:p>
                    <a:p>
                      <a:pPr marL="342900" lvl="0" indent="-342900" algn="just">
                        <a:lnSpc>
                          <a:spcPct val="115000"/>
                        </a:lnSpc>
                        <a:spcAft>
                          <a:spcPts val="0"/>
                        </a:spcAft>
                        <a:buFont typeface="Times New Roman"/>
                        <a:buChar char="-"/>
                      </a:pPr>
                      <a:r>
                        <a:rPr lang="bs-Latn-BA" sz="1800">
                          <a:latin typeface="Calibri"/>
                          <a:ea typeface="Calibri"/>
                          <a:cs typeface="Calibri"/>
                        </a:rPr>
                        <a:t>Satnica za razne vanjske pružatelje usluga koji vrše administrativne aktivnosti</a:t>
                      </a:r>
                      <a:endParaRPr lang="hr-BA" sz="1800">
                        <a:latin typeface="Calibri"/>
                        <a:ea typeface="Calibri"/>
                        <a:cs typeface="Times New Roman"/>
                      </a:endParaRPr>
                    </a:p>
                  </a:txBody>
                  <a:tcPr marL="68580" marR="68580" marT="0" marB="0"/>
                </a:tc>
              </a:tr>
              <a:tr h="1028704">
                <a:tc>
                  <a:txBody>
                    <a:bodyPr/>
                    <a:lstStyle/>
                    <a:p>
                      <a:pPr algn="just">
                        <a:lnSpc>
                          <a:spcPct val="115000"/>
                        </a:lnSpc>
                        <a:spcAft>
                          <a:spcPts val="0"/>
                        </a:spcAft>
                      </a:pPr>
                      <a:r>
                        <a:rPr lang="bs-Latn-BA" sz="1800" dirty="0">
                          <a:latin typeface="Calibri"/>
                          <a:ea typeface="Times New Roman"/>
                          <a:cs typeface="Calibri"/>
                        </a:rPr>
                        <a:t>Kupovine</a:t>
                      </a:r>
                      <a:endParaRPr lang="hr-BA" sz="1800" dirty="0">
                        <a:latin typeface="Calibri"/>
                        <a:ea typeface="Times New Roman"/>
                        <a:cs typeface="Times New Roman"/>
                      </a:endParaRPr>
                    </a:p>
                  </a:txBody>
                  <a:tcPr marL="68580" marR="68580" marT="0" marB="0"/>
                </a:tc>
                <a:tc>
                  <a:txBody>
                    <a:bodyPr/>
                    <a:lstStyle/>
                    <a:p>
                      <a:pPr marL="342900" lvl="0" indent="-342900" algn="just">
                        <a:lnSpc>
                          <a:spcPct val="115000"/>
                        </a:lnSpc>
                        <a:spcAft>
                          <a:spcPts val="0"/>
                        </a:spcAft>
                        <a:buFont typeface="Times New Roman"/>
                        <a:buChar char="-"/>
                      </a:pPr>
                      <a:r>
                        <a:rPr lang="bs-Latn-BA" sz="1800" dirty="0">
                          <a:latin typeface="Calibri"/>
                          <a:ea typeface="Calibri"/>
                          <a:cs typeface="Calibri"/>
                        </a:rPr>
                        <a:t>Izdaci za neophodne kupovine potrebne da bi se ispoštovale specifične obaveze informiranja i/ili zahtjevi za podacima</a:t>
                      </a:r>
                      <a:endParaRPr lang="hr-BA" sz="1800" dirty="0">
                        <a:latin typeface="Calibri"/>
                        <a:ea typeface="Calibri"/>
                        <a:cs typeface="Times New Roman"/>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r>
              <a:rPr lang="hr-BA" dirty="0" smtClean="0"/>
              <a:t>Pojam SCM</a:t>
            </a:r>
            <a:endParaRPr lang="hr-BA" dirty="0"/>
          </a:p>
        </p:txBody>
      </p:sp>
      <p:sp>
        <p:nvSpPr>
          <p:cNvPr id="3" name="Content Placeholder 2"/>
          <p:cNvSpPr>
            <a:spLocks noGrp="1"/>
          </p:cNvSpPr>
          <p:nvPr>
            <p:ph idx="1"/>
          </p:nvPr>
        </p:nvSpPr>
        <p:spPr>
          <a:xfrm>
            <a:off x="457200" y="1214422"/>
            <a:ext cx="8229600" cy="5094938"/>
          </a:xfrm>
        </p:spPr>
        <p:txBody>
          <a:bodyPr>
            <a:normAutofit fontScale="85000" lnSpcReduction="10000"/>
          </a:bodyPr>
          <a:lstStyle/>
          <a:p>
            <a:pPr fontAlgn="base"/>
            <a:r>
              <a:rPr lang="hr-HR" dirty="0" smtClean="0"/>
              <a:t>SCM predstavlja procjenu uticaja različitih vrsta troškova koje poslovni subjekti imaju zbog propisanih administrativnih obaveza. </a:t>
            </a:r>
            <a:endParaRPr lang="hr-BA" dirty="0" smtClean="0"/>
          </a:p>
          <a:p>
            <a:pPr fontAlgn="base"/>
            <a:r>
              <a:rPr lang="hr-HR" dirty="0" smtClean="0"/>
              <a:t>Procjena se vrši na osnovu podataka dobivenih iz raspoloživih statističkih izvora i na osnovu uzorka dobivenog od ispitanih poslovnih subjekata.  </a:t>
            </a:r>
            <a:endParaRPr lang="hr-BA" dirty="0" smtClean="0"/>
          </a:p>
          <a:p>
            <a:pPr fontAlgn="base"/>
            <a:r>
              <a:rPr lang="hr-HR" dirty="0" smtClean="0"/>
              <a:t>Osnovom dobivenog rezultata SCM mjerenja donosi se odluka o administrativnom rasterećenju za određeni procenat i što se provodi kroz izmjene propisa i/ili administrativnih praksi. Kao mjera se može predložiti: </a:t>
            </a:r>
          </a:p>
          <a:p>
            <a:pPr fontAlgn="base"/>
            <a:r>
              <a:rPr lang="hr-HR" dirty="0" smtClean="0"/>
              <a:t>a) ukidanje određene obaveze, ili</a:t>
            </a:r>
          </a:p>
          <a:p>
            <a:pPr fontAlgn="base"/>
            <a:r>
              <a:rPr lang="hr-HR" dirty="0" smtClean="0"/>
              <a:t>b) zadržavanje iste na način da se smanji neka od varijabli koje stvaraju administrativni trošak (naknada, učestalost u godini i/ili broj subjekata). </a:t>
            </a:r>
            <a:endParaRPr lang="hr-BA" dirty="0" smtClean="0"/>
          </a:p>
          <a:p>
            <a:endParaRPr lang="hr-B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Izbor načina mjerenja</a:t>
            </a:r>
            <a:endParaRPr lang="en-US" dirty="0"/>
          </a:p>
        </p:txBody>
      </p:sp>
      <p:sp>
        <p:nvSpPr>
          <p:cNvPr id="6" name="Oval 5"/>
          <p:cNvSpPr/>
          <p:nvPr/>
        </p:nvSpPr>
        <p:spPr>
          <a:xfrm>
            <a:off x="1295400" y="2132012"/>
            <a:ext cx="2057400" cy="914400"/>
          </a:xfrm>
          <a:prstGeom prst="ellipse">
            <a:avLst/>
          </a:prstGeom>
          <a:solidFill>
            <a:srgbClr val="FFC00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sr-Latn-CS" dirty="0" smtClean="0">
                <a:solidFill>
                  <a:sysClr val="windowText" lastClr="000000"/>
                </a:solidFill>
                <a:latin typeface="Calibri" pitchFamily="34" charset="0"/>
              </a:rPr>
              <a:t>Upitnik</a:t>
            </a:r>
            <a:endParaRPr lang="en-US" dirty="0">
              <a:solidFill>
                <a:sysClr val="windowText" lastClr="000000"/>
              </a:solidFill>
              <a:latin typeface="Calibri" pitchFamily="34" charset="0"/>
            </a:endParaRPr>
          </a:p>
        </p:txBody>
      </p:sp>
      <p:sp>
        <p:nvSpPr>
          <p:cNvPr id="7" name="Oval 6"/>
          <p:cNvSpPr/>
          <p:nvPr/>
        </p:nvSpPr>
        <p:spPr>
          <a:xfrm>
            <a:off x="1371600" y="3579812"/>
            <a:ext cx="2057400" cy="914400"/>
          </a:xfrm>
          <a:prstGeom prst="ellipse">
            <a:avLst/>
          </a:prstGeom>
          <a:solidFill>
            <a:srgbClr val="FFC00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sr-Latn-CS" dirty="0" smtClean="0">
                <a:solidFill>
                  <a:sysClr val="windowText" lastClr="000000"/>
                </a:solidFill>
                <a:latin typeface="Calibri" pitchFamily="34" charset="0"/>
              </a:rPr>
              <a:t>Telefonski intervju</a:t>
            </a:r>
            <a:endParaRPr lang="en-US" dirty="0">
              <a:solidFill>
                <a:sysClr val="windowText" lastClr="000000"/>
              </a:solidFill>
              <a:latin typeface="Calibri" pitchFamily="34" charset="0"/>
            </a:endParaRPr>
          </a:p>
        </p:txBody>
      </p:sp>
      <p:sp>
        <p:nvSpPr>
          <p:cNvPr id="8" name="Oval 7"/>
          <p:cNvSpPr/>
          <p:nvPr/>
        </p:nvSpPr>
        <p:spPr>
          <a:xfrm>
            <a:off x="3581400" y="4265612"/>
            <a:ext cx="2057400" cy="914400"/>
          </a:xfrm>
          <a:prstGeom prst="ellipse">
            <a:avLst/>
          </a:prstGeom>
          <a:solidFill>
            <a:srgbClr val="FFC00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sr-Latn-CS" dirty="0" smtClean="0">
                <a:solidFill>
                  <a:sysClr val="windowText" lastClr="000000"/>
                </a:solidFill>
                <a:latin typeface="Calibri" pitchFamily="34" charset="0"/>
              </a:rPr>
              <a:t>Direktan intervju</a:t>
            </a:r>
            <a:endParaRPr lang="en-US" dirty="0">
              <a:solidFill>
                <a:sysClr val="windowText" lastClr="000000"/>
              </a:solidFill>
              <a:latin typeface="Calibri" pitchFamily="34" charset="0"/>
            </a:endParaRPr>
          </a:p>
        </p:txBody>
      </p:sp>
      <p:sp>
        <p:nvSpPr>
          <p:cNvPr id="10" name="Oval 9"/>
          <p:cNvSpPr/>
          <p:nvPr/>
        </p:nvSpPr>
        <p:spPr>
          <a:xfrm>
            <a:off x="6500826" y="4357694"/>
            <a:ext cx="2062178" cy="882654"/>
          </a:xfrm>
          <a:prstGeom prst="ellipse">
            <a:avLst/>
          </a:prstGeom>
          <a:solidFill>
            <a:srgbClr val="FFC00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sr-Latn-CS" dirty="0" smtClean="0">
                <a:solidFill>
                  <a:sysClr val="windowText" lastClr="000000"/>
                </a:solidFill>
                <a:latin typeface="Calibri" pitchFamily="34" charset="0"/>
              </a:rPr>
              <a:t>Intervju</a:t>
            </a:r>
          </a:p>
          <a:p>
            <a:pPr algn="ctr"/>
            <a:r>
              <a:rPr lang="sr-Latn-CS" dirty="0" smtClean="0">
                <a:solidFill>
                  <a:sysClr val="windowText" lastClr="000000"/>
                </a:solidFill>
                <a:latin typeface="Calibri" pitchFamily="34" charset="0"/>
              </a:rPr>
              <a:t>eksperata</a:t>
            </a:r>
            <a:endParaRPr lang="en-US" dirty="0">
              <a:solidFill>
                <a:sysClr val="windowText" lastClr="000000"/>
              </a:solidFill>
              <a:latin typeface="Calibri" pitchFamily="34" charset="0"/>
            </a:endParaRPr>
          </a:p>
        </p:txBody>
      </p:sp>
      <p:cxnSp>
        <p:nvCxnSpPr>
          <p:cNvPr id="14" name="Straight Arrow Connector 13"/>
          <p:cNvCxnSpPr/>
          <p:nvPr/>
        </p:nvCxnSpPr>
        <p:spPr>
          <a:xfrm rot="5400000" flipH="1" flipV="1">
            <a:off x="-1067594" y="4037012"/>
            <a:ext cx="3963194"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914400" y="6018212"/>
            <a:ext cx="7772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310000" y="1446212"/>
            <a:ext cx="1478674" cy="584775"/>
          </a:xfrm>
          <a:prstGeom prst="rect">
            <a:avLst/>
          </a:prstGeom>
          <a:noFill/>
        </p:spPr>
        <p:txBody>
          <a:bodyPr wrap="none" rtlCol="0">
            <a:spAutoFit/>
          </a:bodyPr>
          <a:lstStyle/>
          <a:p>
            <a:pPr algn="ctr"/>
            <a:r>
              <a:rPr lang="sr-Latn-CS" sz="1600" dirty="0" smtClean="0">
                <a:latin typeface="Calibri" pitchFamily="34" charset="0"/>
              </a:rPr>
              <a:t>Broj regulisanih</a:t>
            </a:r>
          </a:p>
          <a:p>
            <a:pPr algn="ctr"/>
            <a:r>
              <a:rPr lang="sr-Latn-CS" sz="1600" dirty="0" smtClean="0">
                <a:latin typeface="Calibri" pitchFamily="34" charset="0"/>
              </a:rPr>
              <a:t> subjekata</a:t>
            </a:r>
            <a:endParaRPr lang="en-US" sz="1600" dirty="0">
              <a:latin typeface="Calibri" pitchFamily="34" charset="0"/>
            </a:endParaRPr>
          </a:p>
        </p:txBody>
      </p:sp>
      <p:sp>
        <p:nvSpPr>
          <p:cNvPr id="22" name="TextBox 21"/>
          <p:cNvSpPr txBox="1"/>
          <p:nvPr/>
        </p:nvSpPr>
        <p:spPr>
          <a:xfrm>
            <a:off x="6553200" y="6096000"/>
            <a:ext cx="2286000" cy="584775"/>
          </a:xfrm>
          <a:prstGeom prst="rect">
            <a:avLst/>
          </a:prstGeom>
          <a:noFill/>
        </p:spPr>
        <p:txBody>
          <a:bodyPr wrap="square" rtlCol="0">
            <a:spAutoFit/>
          </a:bodyPr>
          <a:lstStyle/>
          <a:p>
            <a:pPr algn="ctr"/>
            <a:r>
              <a:rPr lang="sr-Latn-CS" sz="1600" dirty="0" smtClean="0">
                <a:latin typeface="Calibri" pitchFamily="34" charset="0"/>
              </a:rPr>
              <a:t>Kompleksnost </a:t>
            </a:r>
          </a:p>
          <a:p>
            <a:pPr algn="ctr"/>
            <a:r>
              <a:rPr lang="sr-Latn-CS" sz="1600" dirty="0" smtClean="0">
                <a:latin typeface="Calibri" pitchFamily="34" charset="0"/>
              </a:rPr>
              <a:t>informacionog zahtjeva</a:t>
            </a:r>
            <a:endParaRPr lang="en-US" sz="1600" dirty="0">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a:spLocks noChangeArrowheads="1"/>
          </p:cNvSpPr>
          <p:nvPr/>
        </p:nvSpPr>
        <p:spPr bwMode="auto">
          <a:xfrm>
            <a:off x="1981200" y="3886200"/>
            <a:ext cx="5334000" cy="381000"/>
          </a:xfrm>
          <a:prstGeom prst="rect">
            <a:avLst/>
          </a:prstGeom>
          <a:noFill/>
          <a:ln w="19050">
            <a:noFill/>
            <a:miter lim="800000"/>
            <a:headEnd/>
            <a:tailEnd/>
          </a:ln>
          <a:effectLst/>
        </p:spPr>
        <p:txBody>
          <a:bodyPr wrap="none" anchor="ctr"/>
          <a:lstStyle/>
          <a:p>
            <a:pPr algn="ctr">
              <a:buClr>
                <a:srgbClr val="006666"/>
              </a:buClr>
              <a:buFont typeface="Wingdings" pitchFamily="2" charset="2"/>
              <a:buNone/>
            </a:pPr>
            <a:r>
              <a:rPr kumimoji="1" lang="sr-Latn-CS" sz="1200" dirty="0" smtClean="0">
                <a:latin typeface="Calibri" pitchFamily="34" charset="0"/>
              </a:rPr>
              <a:t>Standardizovan način primjene propisa</a:t>
            </a:r>
            <a:endParaRPr kumimoji="1" lang="en-US" sz="1200" dirty="0">
              <a:latin typeface="Calibri" pitchFamily="34" charset="0"/>
            </a:endParaRPr>
          </a:p>
        </p:txBody>
      </p:sp>
      <p:sp>
        <p:nvSpPr>
          <p:cNvPr id="17" name="Rectangle 16"/>
          <p:cNvSpPr>
            <a:spLocks noChangeArrowheads="1"/>
          </p:cNvSpPr>
          <p:nvPr/>
        </p:nvSpPr>
        <p:spPr bwMode="auto">
          <a:xfrm>
            <a:off x="1981200" y="2743200"/>
            <a:ext cx="5334000" cy="381000"/>
          </a:xfrm>
          <a:prstGeom prst="rect">
            <a:avLst/>
          </a:prstGeom>
          <a:noFill/>
          <a:ln w="19050">
            <a:noFill/>
            <a:miter lim="800000"/>
            <a:headEnd/>
            <a:tailEnd/>
          </a:ln>
          <a:effectLst/>
        </p:spPr>
        <p:txBody>
          <a:bodyPr wrap="none" anchor="ctr"/>
          <a:lstStyle/>
          <a:p>
            <a:pPr algn="ctr">
              <a:buClr>
                <a:srgbClr val="006666"/>
              </a:buClr>
              <a:buFont typeface="Wingdings" pitchFamily="2" charset="2"/>
              <a:buNone/>
            </a:pPr>
            <a:r>
              <a:rPr kumimoji="1" lang="sr-Latn-CS" sz="1200" dirty="0" smtClean="0">
                <a:latin typeface="Calibri" pitchFamily="34" charset="0"/>
              </a:rPr>
              <a:t>Izvještaji, dozvole, odobrenja, sertifikati, registracije</a:t>
            </a:r>
            <a:endParaRPr kumimoji="1" lang="en-US" sz="1200" dirty="0">
              <a:latin typeface="Calibri" pitchFamily="34" charset="0"/>
            </a:endParaRPr>
          </a:p>
        </p:txBody>
      </p:sp>
      <p:sp>
        <p:nvSpPr>
          <p:cNvPr id="16" name="Rectangle 15"/>
          <p:cNvSpPr>
            <a:spLocks noChangeArrowheads="1"/>
          </p:cNvSpPr>
          <p:nvPr/>
        </p:nvSpPr>
        <p:spPr bwMode="auto">
          <a:xfrm>
            <a:off x="1981200" y="1676400"/>
            <a:ext cx="5334000" cy="342900"/>
          </a:xfrm>
          <a:prstGeom prst="rect">
            <a:avLst/>
          </a:prstGeom>
          <a:solidFill>
            <a:schemeClr val="bg1"/>
          </a:solidFill>
          <a:ln w="19050">
            <a:noFill/>
            <a:miter lim="800000"/>
            <a:headEnd/>
            <a:tailEnd/>
          </a:ln>
          <a:effectLst/>
        </p:spPr>
        <p:txBody>
          <a:bodyPr wrap="none" anchor="ctr"/>
          <a:lstStyle/>
          <a:p>
            <a:pPr algn="ctr">
              <a:buClr>
                <a:srgbClr val="006666"/>
              </a:buClr>
              <a:buFont typeface="Wingdings" pitchFamily="2" charset="2"/>
              <a:buNone/>
            </a:pPr>
            <a:r>
              <a:rPr kumimoji="1" lang="sr-Latn-CS" sz="1200" dirty="0" smtClean="0">
                <a:latin typeface="Calibri" pitchFamily="34" charset="0"/>
              </a:rPr>
              <a:t>Zakon, uredba, pravilnik,...</a:t>
            </a:r>
            <a:endParaRPr kumimoji="1" lang="sr-Latn-CS" sz="1200" dirty="0">
              <a:latin typeface="Calibri" pitchFamily="34" charset="0"/>
            </a:endParaRPr>
          </a:p>
        </p:txBody>
      </p:sp>
      <p:sp>
        <p:nvSpPr>
          <p:cNvPr id="2" name="Title 1"/>
          <p:cNvSpPr>
            <a:spLocks noGrp="1"/>
          </p:cNvSpPr>
          <p:nvPr>
            <p:ph type="title"/>
          </p:nvPr>
        </p:nvSpPr>
        <p:spPr/>
        <p:txBody>
          <a:bodyPr/>
          <a:lstStyle/>
          <a:p>
            <a:r>
              <a:rPr lang="sr-Latn-CS" dirty="0" smtClean="0"/>
              <a:t>Formula</a:t>
            </a:r>
            <a:endParaRPr lang="en-US" dirty="0"/>
          </a:p>
        </p:txBody>
      </p:sp>
      <p:sp>
        <p:nvSpPr>
          <p:cNvPr id="5" name="Rectangle 4"/>
          <p:cNvSpPr>
            <a:spLocks noChangeArrowheads="1"/>
          </p:cNvSpPr>
          <p:nvPr/>
        </p:nvSpPr>
        <p:spPr bwMode="auto">
          <a:xfrm>
            <a:off x="1981200" y="1447800"/>
            <a:ext cx="5334000" cy="304800"/>
          </a:xfrm>
          <a:prstGeom prst="rect">
            <a:avLst/>
          </a:prstGeom>
          <a:solidFill>
            <a:srgbClr val="FFC000"/>
          </a:solidFill>
          <a:ln w="19050" algn="ctr">
            <a:noFill/>
            <a:miter lim="800000"/>
            <a:headEnd/>
            <a:tailEnd/>
          </a:ln>
          <a:effectLst/>
        </p:spPr>
        <p:txBody>
          <a:bodyPr wrap="none" anchor="ctr"/>
          <a:lstStyle/>
          <a:p>
            <a:pPr algn="ctr">
              <a:buClr>
                <a:srgbClr val="006666"/>
              </a:buClr>
              <a:buFont typeface="Wingdings" pitchFamily="2" charset="2"/>
              <a:buNone/>
            </a:pPr>
            <a:r>
              <a:rPr kumimoji="1" lang="sr-Latn-CS" sz="1400" dirty="0" smtClean="0">
                <a:latin typeface="Calibri" pitchFamily="34" charset="0"/>
              </a:rPr>
              <a:t>Propis</a:t>
            </a:r>
            <a:endParaRPr kumimoji="1" lang="sr-Latn-CS" sz="1400" dirty="0">
              <a:latin typeface="Calibri" pitchFamily="34" charset="0"/>
            </a:endParaRPr>
          </a:p>
        </p:txBody>
      </p:sp>
      <p:sp>
        <p:nvSpPr>
          <p:cNvPr id="6" name="Rectangle 5"/>
          <p:cNvSpPr>
            <a:spLocks noChangeArrowheads="1"/>
          </p:cNvSpPr>
          <p:nvPr/>
        </p:nvSpPr>
        <p:spPr bwMode="auto">
          <a:xfrm>
            <a:off x="1981200" y="2513012"/>
            <a:ext cx="5334000" cy="306388"/>
          </a:xfrm>
          <a:prstGeom prst="rect">
            <a:avLst/>
          </a:prstGeom>
          <a:solidFill>
            <a:srgbClr val="FFC000"/>
          </a:solidFill>
          <a:ln w="19050">
            <a:noFill/>
            <a:miter lim="800000"/>
            <a:headEnd/>
            <a:tailEnd/>
          </a:ln>
          <a:effectLst/>
        </p:spPr>
        <p:txBody>
          <a:bodyPr wrap="none" anchor="ctr"/>
          <a:lstStyle/>
          <a:p>
            <a:pPr algn="ctr">
              <a:buClr>
                <a:srgbClr val="006666"/>
              </a:buClr>
              <a:buFont typeface="Wingdings" pitchFamily="2" charset="2"/>
              <a:buNone/>
            </a:pPr>
            <a:r>
              <a:rPr kumimoji="1" lang="sr-Latn-CS" sz="1400" dirty="0" smtClean="0">
                <a:latin typeface="Calibri" pitchFamily="34" charset="0"/>
              </a:rPr>
              <a:t>Informacioni zahtjevi i specifični podaci</a:t>
            </a:r>
            <a:endParaRPr kumimoji="1" lang="sr-Latn-CS" sz="1400" dirty="0">
              <a:latin typeface="Calibri" pitchFamily="34" charset="0"/>
            </a:endParaRPr>
          </a:p>
        </p:txBody>
      </p:sp>
      <p:sp>
        <p:nvSpPr>
          <p:cNvPr id="7" name="AutoShape 6"/>
          <p:cNvSpPr>
            <a:spLocks noChangeArrowheads="1"/>
          </p:cNvSpPr>
          <p:nvPr/>
        </p:nvSpPr>
        <p:spPr bwMode="auto">
          <a:xfrm>
            <a:off x="4419600" y="1981200"/>
            <a:ext cx="457200" cy="533197"/>
          </a:xfrm>
          <a:prstGeom prst="downArrow">
            <a:avLst>
              <a:gd name="adj1" fmla="val 56546"/>
              <a:gd name="adj2" fmla="val 63347"/>
            </a:avLst>
          </a:prstGeom>
          <a:solidFill>
            <a:srgbClr val="FFC000"/>
          </a:solidFill>
          <a:ln w="12700" cap="sq">
            <a:noFill/>
            <a:miter lim="800000"/>
            <a:headEnd/>
            <a:tailEnd/>
          </a:ln>
          <a:effectLst/>
        </p:spPr>
        <p:txBody>
          <a:bodyPr wrap="square" lIns="90000" tIns="46800" rIns="90000" bIns="46800" anchor="ctr">
            <a:spAutoFit/>
          </a:bodyPr>
          <a:lstStyle/>
          <a:p>
            <a:endParaRPr lang="sr-Latn-CS">
              <a:latin typeface="Calibri" pitchFamily="34" charset="0"/>
            </a:endParaRPr>
          </a:p>
        </p:txBody>
      </p:sp>
      <p:sp>
        <p:nvSpPr>
          <p:cNvPr id="8" name="Rectangle 7"/>
          <p:cNvSpPr>
            <a:spLocks noChangeArrowheads="1"/>
          </p:cNvSpPr>
          <p:nvPr/>
        </p:nvSpPr>
        <p:spPr bwMode="auto">
          <a:xfrm>
            <a:off x="304800" y="4648200"/>
            <a:ext cx="1295400" cy="609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buClr>
                <a:srgbClr val="006666"/>
              </a:buClr>
              <a:buFont typeface="Wingdings" pitchFamily="2" charset="2"/>
              <a:buNone/>
            </a:pPr>
            <a:r>
              <a:rPr kumimoji="1" lang="sr-Latn-CS" sz="1200" dirty="0" smtClean="0">
                <a:latin typeface="Calibri" pitchFamily="34" charset="0"/>
              </a:rPr>
              <a:t>Vrijeme</a:t>
            </a:r>
            <a:endParaRPr kumimoji="1" lang="en-US" sz="1200" dirty="0">
              <a:latin typeface="Calibri" pitchFamily="34" charset="0"/>
            </a:endParaRPr>
          </a:p>
          <a:p>
            <a:pPr algn="ctr">
              <a:buClr>
                <a:srgbClr val="006666"/>
              </a:buClr>
              <a:buFont typeface="Wingdings" pitchFamily="2" charset="2"/>
              <a:buNone/>
            </a:pPr>
            <a:r>
              <a:rPr kumimoji="1" lang="en-US" sz="1200" dirty="0" smtClean="0">
                <a:latin typeface="Calibri" pitchFamily="34" charset="0"/>
              </a:rPr>
              <a:t>(H</a:t>
            </a:r>
            <a:r>
              <a:rPr kumimoji="1" lang="en-US" sz="1200" dirty="0">
                <a:latin typeface="Calibri" pitchFamily="34" charset="0"/>
              </a:rPr>
              <a:t>)</a:t>
            </a:r>
          </a:p>
        </p:txBody>
      </p:sp>
      <p:sp>
        <p:nvSpPr>
          <p:cNvPr id="9" name="Rectangle 8"/>
          <p:cNvSpPr>
            <a:spLocks noChangeArrowheads="1"/>
          </p:cNvSpPr>
          <p:nvPr/>
        </p:nvSpPr>
        <p:spPr bwMode="auto">
          <a:xfrm>
            <a:off x="7315200" y="4648200"/>
            <a:ext cx="1524000" cy="609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buClr>
                <a:srgbClr val="006666"/>
              </a:buClr>
              <a:buFont typeface="Wingdings" pitchFamily="2" charset="2"/>
              <a:buNone/>
            </a:pPr>
            <a:r>
              <a:rPr kumimoji="1" lang="sr-Latn-CS" sz="1200" dirty="0" smtClean="0">
                <a:latin typeface="Calibri" pitchFamily="34" charset="0"/>
              </a:rPr>
              <a:t>Učestalost</a:t>
            </a:r>
            <a:endParaRPr kumimoji="1" lang="en-US" sz="1200" dirty="0">
              <a:latin typeface="Calibri" pitchFamily="34" charset="0"/>
            </a:endParaRPr>
          </a:p>
          <a:p>
            <a:pPr algn="ctr">
              <a:buClr>
                <a:srgbClr val="006666"/>
              </a:buClr>
              <a:buFont typeface="Wingdings" pitchFamily="2" charset="2"/>
              <a:buNone/>
            </a:pPr>
            <a:r>
              <a:rPr kumimoji="1" lang="en-US" sz="1200" dirty="0">
                <a:latin typeface="Calibri" pitchFamily="34" charset="0"/>
              </a:rPr>
              <a:t>(F)</a:t>
            </a:r>
          </a:p>
        </p:txBody>
      </p:sp>
      <p:sp>
        <p:nvSpPr>
          <p:cNvPr id="10" name="Rectangle 9"/>
          <p:cNvSpPr>
            <a:spLocks noChangeArrowheads="1"/>
          </p:cNvSpPr>
          <p:nvPr/>
        </p:nvSpPr>
        <p:spPr bwMode="auto">
          <a:xfrm>
            <a:off x="1828800" y="4648200"/>
            <a:ext cx="1295400" cy="609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buClr>
                <a:srgbClr val="006666"/>
              </a:buClr>
              <a:buFont typeface="Wingdings" pitchFamily="2" charset="2"/>
              <a:buNone/>
            </a:pPr>
            <a:r>
              <a:rPr kumimoji="1" lang="sr-Latn-CS" sz="1200" dirty="0" smtClean="0">
                <a:latin typeface="Calibri" pitchFamily="34" charset="0"/>
              </a:rPr>
              <a:t>Tarifa</a:t>
            </a:r>
            <a:endParaRPr kumimoji="1" lang="en-US" sz="1200" dirty="0">
              <a:latin typeface="Calibri" pitchFamily="34" charset="0"/>
            </a:endParaRPr>
          </a:p>
          <a:p>
            <a:pPr algn="ctr">
              <a:buClr>
                <a:srgbClr val="006666"/>
              </a:buClr>
              <a:buFont typeface="Wingdings" pitchFamily="2" charset="2"/>
              <a:buNone/>
            </a:pPr>
            <a:r>
              <a:rPr kumimoji="1" lang="en-US" sz="1200" dirty="0">
                <a:latin typeface="Calibri" pitchFamily="34" charset="0"/>
              </a:rPr>
              <a:t>(T)</a:t>
            </a:r>
          </a:p>
        </p:txBody>
      </p:sp>
      <p:sp>
        <p:nvSpPr>
          <p:cNvPr id="11" name="Rectangle 10"/>
          <p:cNvSpPr>
            <a:spLocks noChangeArrowheads="1"/>
          </p:cNvSpPr>
          <p:nvPr/>
        </p:nvSpPr>
        <p:spPr bwMode="auto">
          <a:xfrm>
            <a:off x="3352800" y="4648200"/>
            <a:ext cx="1295400" cy="609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buClr>
                <a:srgbClr val="006666"/>
              </a:buClr>
              <a:buFont typeface="Wingdings" pitchFamily="2" charset="2"/>
              <a:buNone/>
            </a:pPr>
            <a:r>
              <a:rPr kumimoji="1" lang="sr-Latn-CS" sz="1200" dirty="0" smtClean="0">
                <a:latin typeface="Calibri" pitchFamily="34" charset="0"/>
              </a:rPr>
              <a:t>Dodatni troškovi</a:t>
            </a:r>
            <a:endParaRPr kumimoji="1" lang="en-US" sz="1200" dirty="0">
              <a:latin typeface="Calibri" pitchFamily="34" charset="0"/>
            </a:endParaRPr>
          </a:p>
          <a:p>
            <a:pPr algn="ctr">
              <a:buClr>
                <a:srgbClr val="006666"/>
              </a:buClr>
              <a:buFont typeface="Wingdings" pitchFamily="2" charset="2"/>
              <a:buNone/>
            </a:pPr>
            <a:r>
              <a:rPr kumimoji="1" lang="en-US" sz="1200" dirty="0">
                <a:latin typeface="Calibri" pitchFamily="34" charset="0"/>
              </a:rPr>
              <a:t>(A)</a:t>
            </a:r>
          </a:p>
        </p:txBody>
      </p:sp>
      <p:sp>
        <p:nvSpPr>
          <p:cNvPr id="12" name="Rectangle 11"/>
          <p:cNvSpPr>
            <a:spLocks noChangeArrowheads="1"/>
          </p:cNvSpPr>
          <p:nvPr/>
        </p:nvSpPr>
        <p:spPr bwMode="auto">
          <a:xfrm>
            <a:off x="5257800" y="4648200"/>
            <a:ext cx="1752600" cy="609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buClr>
                <a:srgbClr val="006666"/>
              </a:buClr>
              <a:buFont typeface="Wingdings" pitchFamily="2" charset="2"/>
              <a:buNone/>
            </a:pPr>
            <a:r>
              <a:rPr kumimoji="1" lang="sr-Latn-CS" sz="1200" dirty="0" smtClean="0">
                <a:latin typeface="Calibri" pitchFamily="34" charset="0"/>
              </a:rPr>
              <a:t>Broj regulisanih subjekata</a:t>
            </a:r>
            <a:endParaRPr kumimoji="1" lang="en-US" sz="1200" dirty="0">
              <a:latin typeface="Calibri" pitchFamily="34" charset="0"/>
            </a:endParaRPr>
          </a:p>
          <a:p>
            <a:pPr algn="ctr">
              <a:buClr>
                <a:srgbClr val="006666"/>
              </a:buClr>
              <a:buFont typeface="Wingdings" pitchFamily="2" charset="2"/>
              <a:buNone/>
            </a:pPr>
            <a:r>
              <a:rPr kumimoji="1" lang="en-US" sz="1200" dirty="0">
                <a:latin typeface="Calibri" pitchFamily="34" charset="0"/>
              </a:rPr>
              <a:t>(N)</a:t>
            </a:r>
          </a:p>
        </p:txBody>
      </p:sp>
      <p:sp>
        <p:nvSpPr>
          <p:cNvPr id="13" name="Rectangle 12"/>
          <p:cNvSpPr>
            <a:spLocks noChangeArrowheads="1"/>
          </p:cNvSpPr>
          <p:nvPr/>
        </p:nvSpPr>
        <p:spPr bwMode="auto">
          <a:xfrm>
            <a:off x="304800" y="5486400"/>
            <a:ext cx="4343400" cy="3810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buClr>
                <a:srgbClr val="006666"/>
              </a:buClr>
              <a:buFont typeface="Wingdings" pitchFamily="2" charset="2"/>
              <a:buNone/>
            </a:pPr>
            <a:r>
              <a:rPr kumimoji="1" lang="sr-Latn-CS" sz="1200" dirty="0" smtClean="0">
                <a:latin typeface="Calibri" pitchFamily="34" charset="0"/>
              </a:rPr>
              <a:t>Troškovi pojedinačne administrativne aktivnosti </a:t>
            </a:r>
            <a:r>
              <a:rPr kumimoji="1" lang="en-US" sz="1200" dirty="0" smtClean="0">
                <a:latin typeface="Calibri" pitchFamily="34" charset="0"/>
              </a:rPr>
              <a:t>(P</a:t>
            </a:r>
            <a:r>
              <a:rPr kumimoji="1" lang="en-US" sz="1200" dirty="0">
                <a:latin typeface="Calibri" pitchFamily="34" charset="0"/>
              </a:rPr>
              <a:t>)</a:t>
            </a:r>
          </a:p>
        </p:txBody>
      </p:sp>
      <p:sp>
        <p:nvSpPr>
          <p:cNvPr id="14" name="Rectangle 13"/>
          <p:cNvSpPr>
            <a:spLocks noChangeArrowheads="1"/>
          </p:cNvSpPr>
          <p:nvPr/>
        </p:nvSpPr>
        <p:spPr bwMode="auto">
          <a:xfrm>
            <a:off x="5257800" y="5486400"/>
            <a:ext cx="3581400" cy="3810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lstStyle/>
          <a:p>
            <a:pPr algn="ctr">
              <a:buClr>
                <a:srgbClr val="006666"/>
              </a:buClr>
              <a:buFont typeface="Wingdings" pitchFamily="2" charset="2"/>
              <a:buNone/>
            </a:pPr>
            <a:r>
              <a:rPr kumimoji="1" lang="sr-Latn-CS" sz="1200" dirty="0" smtClean="0">
                <a:latin typeface="Calibri" pitchFamily="34" charset="0"/>
              </a:rPr>
              <a:t>Broj adm. aktivnosti na godišnjem nivou</a:t>
            </a:r>
            <a:r>
              <a:rPr kumimoji="1" lang="en-US" sz="1200" dirty="0" smtClean="0">
                <a:latin typeface="Calibri" pitchFamily="34" charset="0"/>
              </a:rPr>
              <a:t>(Q</a:t>
            </a:r>
            <a:r>
              <a:rPr kumimoji="1" lang="en-US" sz="1200" dirty="0">
                <a:latin typeface="Calibri" pitchFamily="34" charset="0"/>
              </a:rPr>
              <a:t>)</a:t>
            </a:r>
          </a:p>
        </p:txBody>
      </p:sp>
      <p:sp>
        <p:nvSpPr>
          <p:cNvPr id="15" name="Rectangle 14"/>
          <p:cNvSpPr>
            <a:spLocks noChangeArrowheads="1"/>
          </p:cNvSpPr>
          <p:nvPr/>
        </p:nvSpPr>
        <p:spPr bwMode="auto">
          <a:xfrm>
            <a:off x="304800" y="6111875"/>
            <a:ext cx="8534400" cy="3810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buClr>
                <a:srgbClr val="006666"/>
              </a:buClr>
              <a:buFont typeface="Wingdings" pitchFamily="2" charset="2"/>
              <a:buNone/>
            </a:pPr>
            <a:r>
              <a:rPr lang="sr-Latn-CS" dirty="0" smtClean="0">
                <a:latin typeface="Calibri" pitchFamily="34" charset="0"/>
              </a:rPr>
              <a:t>Administrativni troškovi </a:t>
            </a:r>
            <a:r>
              <a:rPr lang="en-US" dirty="0" smtClean="0">
                <a:latin typeface="Calibri" pitchFamily="34" charset="0"/>
              </a:rPr>
              <a:t>= </a:t>
            </a:r>
            <a:r>
              <a:rPr lang="en-US" dirty="0">
                <a:latin typeface="Calibri" pitchFamily="34" charset="0"/>
              </a:rPr>
              <a:t>P x Q</a:t>
            </a:r>
          </a:p>
        </p:txBody>
      </p:sp>
      <p:sp>
        <p:nvSpPr>
          <p:cNvPr id="18" name="Rectangle 17"/>
          <p:cNvSpPr>
            <a:spLocks noChangeArrowheads="1"/>
          </p:cNvSpPr>
          <p:nvPr/>
        </p:nvSpPr>
        <p:spPr bwMode="auto">
          <a:xfrm>
            <a:off x="1981200" y="3656013"/>
            <a:ext cx="5334000" cy="306387"/>
          </a:xfrm>
          <a:prstGeom prst="rect">
            <a:avLst/>
          </a:prstGeom>
          <a:solidFill>
            <a:srgbClr val="FFC000"/>
          </a:solidFill>
          <a:ln w="19050" algn="ctr">
            <a:noFill/>
            <a:miter lim="800000"/>
            <a:headEnd/>
            <a:tailEnd/>
          </a:ln>
          <a:effectLst/>
        </p:spPr>
        <p:txBody>
          <a:bodyPr wrap="none" anchor="ctr"/>
          <a:lstStyle/>
          <a:p>
            <a:pPr algn="ctr">
              <a:buClr>
                <a:srgbClr val="006666"/>
              </a:buClr>
              <a:buFont typeface="Wingdings" pitchFamily="2" charset="2"/>
              <a:buNone/>
            </a:pPr>
            <a:r>
              <a:rPr kumimoji="1" lang="sr-Latn-CS" sz="1400" dirty="0" smtClean="0">
                <a:latin typeface="Calibri" pitchFamily="34" charset="0"/>
              </a:rPr>
              <a:t>Administrativne aktivnosti</a:t>
            </a:r>
            <a:endParaRPr kumimoji="1" lang="en-US" sz="1400" dirty="0">
              <a:latin typeface="Calibri" pitchFamily="34" charset="0"/>
            </a:endParaRPr>
          </a:p>
        </p:txBody>
      </p:sp>
      <p:cxnSp>
        <p:nvCxnSpPr>
          <p:cNvPr id="20" name="AutoShape 19"/>
          <p:cNvCxnSpPr>
            <a:cxnSpLocks noChangeShapeType="1"/>
            <a:stCxn id="19" idx="2"/>
            <a:endCxn id="8" idx="0"/>
          </p:cNvCxnSpPr>
          <p:nvPr/>
        </p:nvCxnSpPr>
        <p:spPr bwMode="auto">
          <a:xfrm rot="5400000">
            <a:off x="2609850" y="2609850"/>
            <a:ext cx="381000" cy="3695700"/>
          </a:xfrm>
          <a:prstGeom prst="bentConnector3">
            <a:avLst>
              <a:gd name="adj1" fmla="val 50000"/>
            </a:avLst>
          </a:prstGeom>
          <a:ln w="28575">
            <a:solidFill>
              <a:srgbClr val="FFC000"/>
            </a:solidFill>
            <a:headEnd/>
            <a:tailEnd type="triangle" w="med" len="med"/>
          </a:ln>
        </p:spPr>
        <p:style>
          <a:lnRef idx="1">
            <a:schemeClr val="accent3"/>
          </a:lnRef>
          <a:fillRef idx="0">
            <a:schemeClr val="accent3"/>
          </a:fillRef>
          <a:effectRef idx="0">
            <a:schemeClr val="accent3"/>
          </a:effectRef>
          <a:fontRef idx="minor">
            <a:schemeClr val="tx1"/>
          </a:fontRef>
        </p:style>
      </p:cxnSp>
      <p:cxnSp>
        <p:nvCxnSpPr>
          <p:cNvPr id="21" name="AutoShape 20"/>
          <p:cNvCxnSpPr>
            <a:cxnSpLocks noChangeShapeType="1"/>
            <a:stCxn id="19" idx="2"/>
            <a:endCxn id="10" idx="0"/>
          </p:cNvCxnSpPr>
          <p:nvPr/>
        </p:nvCxnSpPr>
        <p:spPr bwMode="auto">
          <a:xfrm rot="5400000">
            <a:off x="3371850" y="3371850"/>
            <a:ext cx="381000" cy="2171700"/>
          </a:xfrm>
          <a:prstGeom prst="bentConnector3">
            <a:avLst>
              <a:gd name="adj1" fmla="val 50000"/>
            </a:avLst>
          </a:prstGeom>
          <a:ln w="28575">
            <a:solidFill>
              <a:srgbClr val="FFC000"/>
            </a:solidFill>
            <a:headEnd/>
            <a:tailEnd type="triangle" w="med" len="med"/>
          </a:ln>
        </p:spPr>
        <p:style>
          <a:lnRef idx="1">
            <a:schemeClr val="accent3"/>
          </a:lnRef>
          <a:fillRef idx="0">
            <a:schemeClr val="accent3"/>
          </a:fillRef>
          <a:effectRef idx="0">
            <a:schemeClr val="accent3"/>
          </a:effectRef>
          <a:fontRef idx="minor">
            <a:schemeClr val="tx1"/>
          </a:fontRef>
        </p:style>
      </p:cxnSp>
      <p:cxnSp>
        <p:nvCxnSpPr>
          <p:cNvPr id="22" name="AutoShape 21"/>
          <p:cNvCxnSpPr>
            <a:cxnSpLocks noChangeShapeType="1"/>
            <a:stCxn id="19" idx="2"/>
            <a:endCxn id="11" idx="0"/>
          </p:cNvCxnSpPr>
          <p:nvPr/>
        </p:nvCxnSpPr>
        <p:spPr bwMode="auto">
          <a:xfrm rot="5400000">
            <a:off x="4133850" y="4133850"/>
            <a:ext cx="381000" cy="647700"/>
          </a:xfrm>
          <a:prstGeom prst="bentConnector3">
            <a:avLst>
              <a:gd name="adj1" fmla="val 50000"/>
            </a:avLst>
          </a:prstGeom>
          <a:ln w="28575">
            <a:solidFill>
              <a:srgbClr val="FFC000"/>
            </a:solidFill>
            <a:headEnd/>
            <a:tailEnd type="triangle" w="med" len="med"/>
          </a:ln>
        </p:spPr>
        <p:style>
          <a:lnRef idx="1">
            <a:schemeClr val="accent3"/>
          </a:lnRef>
          <a:fillRef idx="0">
            <a:schemeClr val="accent3"/>
          </a:fillRef>
          <a:effectRef idx="0">
            <a:schemeClr val="accent3"/>
          </a:effectRef>
          <a:fontRef idx="minor">
            <a:schemeClr val="tx1"/>
          </a:fontRef>
        </p:style>
      </p:cxnSp>
      <p:cxnSp>
        <p:nvCxnSpPr>
          <p:cNvPr id="23" name="AutoShape 22"/>
          <p:cNvCxnSpPr>
            <a:cxnSpLocks noChangeShapeType="1"/>
            <a:stCxn id="19" idx="2"/>
            <a:endCxn id="12" idx="0"/>
          </p:cNvCxnSpPr>
          <p:nvPr/>
        </p:nvCxnSpPr>
        <p:spPr bwMode="auto">
          <a:xfrm rot="16200000" flipH="1">
            <a:off x="5200650" y="3714750"/>
            <a:ext cx="381000" cy="1485900"/>
          </a:xfrm>
          <a:prstGeom prst="bentConnector3">
            <a:avLst>
              <a:gd name="adj1" fmla="val 50000"/>
            </a:avLst>
          </a:prstGeom>
          <a:ln w="28575">
            <a:solidFill>
              <a:srgbClr val="FFC000"/>
            </a:solidFill>
            <a:headEnd/>
            <a:tailEnd type="triangle" w="med" len="med"/>
          </a:ln>
        </p:spPr>
        <p:style>
          <a:lnRef idx="1">
            <a:schemeClr val="accent3"/>
          </a:lnRef>
          <a:fillRef idx="0">
            <a:schemeClr val="accent3"/>
          </a:fillRef>
          <a:effectRef idx="0">
            <a:schemeClr val="accent3"/>
          </a:effectRef>
          <a:fontRef idx="minor">
            <a:schemeClr val="tx1"/>
          </a:fontRef>
        </p:style>
      </p:cxnSp>
      <p:cxnSp>
        <p:nvCxnSpPr>
          <p:cNvPr id="24" name="AutoShape 23"/>
          <p:cNvCxnSpPr>
            <a:cxnSpLocks noChangeShapeType="1"/>
            <a:stCxn id="19" idx="2"/>
            <a:endCxn id="9" idx="0"/>
          </p:cNvCxnSpPr>
          <p:nvPr/>
        </p:nvCxnSpPr>
        <p:spPr bwMode="auto">
          <a:xfrm rot="16200000" flipH="1">
            <a:off x="6172200" y="2743200"/>
            <a:ext cx="381000" cy="3429000"/>
          </a:xfrm>
          <a:prstGeom prst="bentConnector3">
            <a:avLst>
              <a:gd name="adj1" fmla="val 50000"/>
            </a:avLst>
          </a:prstGeom>
          <a:ln w="28575">
            <a:solidFill>
              <a:srgbClr val="FFC000"/>
            </a:solidFill>
            <a:headEnd/>
            <a:tailEnd type="triangle" w="med" len="med"/>
          </a:ln>
        </p:spPr>
        <p:style>
          <a:lnRef idx="1">
            <a:schemeClr val="accent3"/>
          </a:lnRef>
          <a:fillRef idx="0">
            <a:schemeClr val="accent3"/>
          </a:fillRef>
          <a:effectRef idx="0">
            <a:schemeClr val="accent3"/>
          </a:effectRef>
          <a:fontRef idx="minor">
            <a:schemeClr val="tx1"/>
          </a:fontRef>
        </p:style>
      </p:cxnSp>
      <p:sp>
        <p:nvSpPr>
          <p:cNvPr id="25" name="Line 24"/>
          <p:cNvSpPr>
            <a:spLocks noChangeShapeType="1"/>
          </p:cNvSpPr>
          <p:nvPr/>
        </p:nvSpPr>
        <p:spPr bwMode="auto">
          <a:xfrm>
            <a:off x="914400" y="5257800"/>
            <a:ext cx="0" cy="228600"/>
          </a:xfrm>
          <a:prstGeom prst="line">
            <a:avLst/>
          </a:prstGeom>
          <a:noFill/>
          <a:ln w="28575">
            <a:solidFill>
              <a:srgbClr val="FFC000"/>
            </a:solidFill>
            <a:round/>
            <a:headEnd/>
            <a:tailEnd type="triangle" w="med" len="med"/>
          </a:ln>
          <a:effectLst/>
        </p:spPr>
        <p:txBody>
          <a:bodyPr/>
          <a:lstStyle/>
          <a:p>
            <a:endParaRPr lang="sr-Latn-CS" sz="1200">
              <a:latin typeface="Calibri" pitchFamily="34" charset="0"/>
            </a:endParaRPr>
          </a:p>
        </p:txBody>
      </p:sp>
      <p:sp>
        <p:nvSpPr>
          <p:cNvPr id="26" name="Line 25"/>
          <p:cNvSpPr>
            <a:spLocks noChangeShapeType="1"/>
          </p:cNvSpPr>
          <p:nvPr/>
        </p:nvSpPr>
        <p:spPr bwMode="auto">
          <a:xfrm>
            <a:off x="2514600" y="5257800"/>
            <a:ext cx="0" cy="228600"/>
          </a:xfrm>
          <a:prstGeom prst="line">
            <a:avLst/>
          </a:prstGeom>
          <a:noFill/>
          <a:ln w="28575">
            <a:solidFill>
              <a:srgbClr val="FFC000"/>
            </a:solidFill>
            <a:round/>
            <a:headEnd/>
            <a:tailEnd type="triangle" w="med" len="med"/>
          </a:ln>
          <a:effectLst/>
        </p:spPr>
        <p:txBody>
          <a:bodyPr/>
          <a:lstStyle/>
          <a:p>
            <a:endParaRPr lang="sr-Latn-CS" sz="1200">
              <a:latin typeface="Calibri" pitchFamily="34" charset="0"/>
            </a:endParaRPr>
          </a:p>
        </p:txBody>
      </p:sp>
      <p:sp>
        <p:nvSpPr>
          <p:cNvPr id="27" name="Line 26"/>
          <p:cNvSpPr>
            <a:spLocks noChangeShapeType="1"/>
          </p:cNvSpPr>
          <p:nvPr/>
        </p:nvSpPr>
        <p:spPr bwMode="auto">
          <a:xfrm>
            <a:off x="4038600" y="5257800"/>
            <a:ext cx="0" cy="228600"/>
          </a:xfrm>
          <a:prstGeom prst="line">
            <a:avLst/>
          </a:prstGeom>
          <a:noFill/>
          <a:ln w="28575">
            <a:solidFill>
              <a:srgbClr val="FFC000"/>
            </a:solidFill>
            <a:round/>
            <a:headEnd/>
            <a:tailEnd type="triangle" w="med" len="med"/>
          </a:ln>
          <a:effectLst/>
        </p:spPr>
        <p:txBody>
          <a:bodyPr/>
          <a:lstStyle/>
          <a:p>
            <a:endParaRPr lang="sr-Latn-CS" sz="1200">
              <a:latin typeface="Calibri" pitchFamily="34" charset="0"/>
            </a:endParaRPr>
          </a:p>
        </p:txBody>
      </p:sp>
      <p:sp>
        <p:nvSpPr>
          <p:cNvPr id="28" name="Line 27"/>
          <p:cNvSpPr>
            <a:spLocks noChangeShapeType="1"/>
          </p:cNvSpPr>
          <p:nvPr/>
        </p:nvSpPr>
        <p:spPr bwMode="auto">
          <a:xfrm>
            <a:off x="6172200" y="5257800"/>
            <a:ext cx="0" cy="228600"/>
          </a:xfrm>
          <a:prstGeom prst="line">
            <a:avLst/>
          </a:prstGeom>
          <a:noFill/>
          <a:ln w="28575">
            <a:solidFill>
              <a:srgbClr val="FFC000"/>
            </a:solidFill>
            <a:round/>
            <a:headEnd/>
            <a:tailEnd type="triangle" w="med" len="med"/>
          </a:ln>
          <a:effectLst/>
        </p:spPr>
        <p:txBody>
          <a:bodyPr/>
          <a:lstStyle/>
          <a:p>
            <a:endParaRPr lang="sr-Latn-CS" sz="1200">
              <a:latin typeface="Calibri" pitchFamily="34" charset="0"/>
            </a:endParaRPr>
          </a:p>
        </p:txBody>
      </p:sp>
      <p:sp>
        <p:nvSpPr>
          <p:cNvPr id="29" name="Line 28"/>
          <p:cNvSpPr>
            <a:spLocks noChangeShapeType="1"/>
          </p:cNvSpPr>
          <p:nvPr/>
        </p:nvSpPr>
        <p:spPr bwMode="auto">
          <a:xfrm>
            <a:off x="8077200" y="5257800"/>
            <a:ext cx="0" cy="228600"/>
          </a:xfrm>
          <a:prstGeom prst="line">
            <a:avLst/>
          </a:prstGeom>
          <a:noFill/>
          <a:ln w="28575">
            <a:solidFill>
              <a:srgbClr val="FFC000"/>
            </a:solidFill>
            <a:round/>
            <a:headEnd/>
            <a:tailEnd type="triangle" w="med" len="med"/>
          </a:ln>
          <a:effectLst/>
        </p:spPr>
        <p:txBody>
          <a:bodyPr/>
          <a:lstStyle/>
          <a:p>
            <a:endParaRPr lang="sr-Latn-CS" sz="1200">
              <a:latin typeface="Calibri" pitchFamily="34" charset="0"/>
            </a:endParaRPr>
          </a:p>
        </p:txBody>
      </p:sp>
      <p:sp>
        <p:nvSpPr>
          <p:cNvPr id="30" name="Line 29"/>
          <p:cNvSpPr>
            <a:spLocks noChangeShapeType="1"/>
          </p:cNvSpPr>
          <p:nvPr/>
        </p:nvSpPr>
        <p:spPr bwMode="auto">
          <a:xfrm>
            <a:off x="2514600" y="5867400"/>
            <a:ext cx="0" cy="228600"/>
          </a:xfrm>
          <a:prstGeom prst="line">
            <a:avLst/>
          </a:prstGeom>
          <a:noFill/>
          <a:ln w="28575">
            <a:solidFill>
              <a:srgbClr val="FFC000"/>
            </a:solidFill>
            <a:round/>
            <a:headEnd/>
            <a:tailEnd type="triangle" w="med" len="med"/>
          </a:ln>
          <a:effectLst/>
        </p:spPr>
        <p:txBody>
          <a:bodyPr/>
          <a:lstStyle/>
          <a:p>
            <a:endParaRPr lang="sr-Latn-CS" sz="1200">
              <a:latin typeface="Calibri" pitchFamily="34" charset="0"/>
            </a:endParaRPr>
          </a:p>
        </p:txBody>
      </p:sp>
      <p:sp>
        <p:nvSpPr>
          <p:cNvPr id="31" name="Line 30"/>
          <p:cNvSpPr>
            <a:spLocks noChangeShapeType="1"/>
          </p:cNvSpPr>
          <p:nvPr/>
        </p:nvSpPr>
        <p:spPr bwMode="auto">
          <a:xfrm>
            <a:off x="7162800" y="5867400"/>
            <a:ext cx="0" cy="228600"/>
          </a:xfrm>
          <a:prstGeom prst="line">
            <a:avLst/>
          </a:prstGeom>
          <a:noFill/>
          <a:ln w="28575">
            <a:solidFill>
              <a:srgbClr val="FFC000"/>
            </a:solidFill>
            <a:round/>
            <a:headEnd/>
            <a:tailEnd type="triangle" w="med" len="med"/>
          </a:ln>
          <a:effectLst/>
        </p:spPr>
        <p:txBody>
          <a:bodyPr/>
          <a:lstStyle/>
          <a:p>
            <a:endParaRPr lang="sr-Latn-CS" sz="1200">
              <a:latin typeface="Calibri" pitchFamily="34" charset="0"/>
            </a:endParaRPr>
          </a:p>
        </p:txBody>
      </p:sp>
      <p:sp>
        <p:nvSpPr>
          <p:cNvPr id="32" name="Text Box 31"/>
          <p:cNvSpPr txBox="1">
            <a:spLocks noChangeArrowheads="1"/>
          </p:cNvSpPr>
          <p:nvPr/>
        </p:nvSpPr>
        <p:spPr bwMode="auto">
          <a:xfrm>
            <a:off x="1552575" y="4800600"/>
            <a:ext cx="358775" cy="276999"/>
          </a:xfrm>
          <a:prstGeom prst="rect">
            <a:avLst/>
          </a:prstGeom>
          <a:noFill/>
          <a:ln w="9525">
            <a:noFill/>
            <a:miter lim="800000"/>
            <a:headEnd/>
            <a:tailEnd/>
          </a:ln>
          <a:effectLst/>
        </p:spPr>
        <p:txBody>
          <a:bodyPr>
            <a:spAutoFit/>
          </a:bodyPr>
          <a:lstStyle/>
          <a:p>
            <a:r>
              <a:rPr lang="en-US" sz="1200">
                <a:latin typeface="Calibri" pitchFamily="34" charset="0"/>
              </a:rPr>
              <a:t>x</a:t>
            </a:r>
          </a:p>
        </p:txBody>
      </p:sp>
      <p:sp>
        <p:nvSpPr>
          <p:cNvPr id="33" name="Text Box 32"/>
          <p:cNvSpPr txBox="1">
            <a:spLocks noChangeArrowheads="1"/>
          </p:cNvSpPr>
          <p:nvPr/>
        </p:nvSpPr>
        <p:spPr bwMode="auto">
          <a:xfrm>
            <a:off x="3086100" y="4838700"/>
            <a:ext cx="358775" cy="276999"/>
          </a:xfrm>
          <a:prstGeom prst="rect">
            <a:avLst/>
          </a:prstGeom>
          <a:noFill/>
          <a:ln w="9525">
            <a:noFill/>
            <a:miter lim="800000"/>
            <a:headEnd/>
            <a:tailEnd/>
          </a:ln>
          <a:effectLst/>
        </p:spPr>
        <p:txBody>
          <a:bodyPr>
            <a:spAutoFit/>
          </a:bodyPr>
          <a:lstStyle/>
          <a:p>
            <a:r>
              <a:rPr lang="en-US" sz="1200">
                <a:latin typeface="Calibri" pitchFamily="34" charset="0"/>
              </a:rPr>
              <a:t>+</a:t>
            </a:r>
          </a:p>
        </p:txBody>
      </p:sp>
      <p:sp>
        <p:nvSpPr>
          <p:cNvPr id="34" name="Text Box 33"/>
          <p:cNvSpPr txBox="1">
            <a:spLocks noChangeArrowheads="1"/>
          </p:cNvSpPr>
          <p:nvPr/>
        </p:nvSpPr>
        <p:spPr bwMode="auto">
          <a:xfrm>
            <a:off x="7032625" y="4819650"/>
            <a:ext cx="358775" cy="276999"/>
          </a:xfrm>
          <a:prstGeom prst="rect">
            <a:avLst/>
          </a:prstGeom>
          <a:noFill/>
          <a:ln w="9525">
            <a:noFill/>
            <a:miter lim="800000"/>
            <a:headEnd/>
            <a:tailEnd/>
          </a:ln>
          <a:effectLst/>
        </p:spPr>
        <p:txBody>
          <a:bodyPr>
            <a:spAutoFit/>
          </a:bodyPr>
          <a:lstStyle/>
          <a:p>
            <a:r>
              <a:rPr lang="en-US" sz="1200">
                <a:latin typeface="Calibri" pitchFamily="34" charset="0"/>
              </a:rPr>
              <a:t>x</a:t>
            </a:r>
          </a:p>
        </p:txBody>
      </p:sp>
      <p:sp>
        <p:nvSpPr>
          <p:cNvPr id="36" name="AutoShape 6"/>
          <p:cNvSpPr>
            <a:spLocks noChangeArrowheads="1"/>
          </p:cNvSpPr>
          <p:nvPr/>
        </p:nvSpPr>
        <p:spPr bwMode="auto">
          <a:xfrm>
            <a:off x="4419600" y="3124403"/>
            <a:ext cx="457200" cy="533197"/>
          </a:xfrm>
          <a:prstGeom prst="downArrow">
            <a:avLst>
              <a:gd name="adj1" fmla="val 56546"/>
              <a:gd name="adj2" fmla="val 63347"/>
            </a:avLst>
          </a:prstGeom>
          <a:solidFill>
            <a:srgbClr val="FFC000"/>
          </a:solidFill>
          <a:ln w="12700" cap="sq">
            <a:noFill/>
            <a:miter lim="800000"/>
            <a:headEnd/>
            <a:tailEnd/>
          </a:ln>
          <a:effectLst/>
        </p:spPr>
        <p:txBody>
          <a:bodyPr wrap="square" lIns="90000" tIns="46800" rIns="90000" bIns="46800" anchor="ctr">
            <a:spAutoFit/>
          </a:bodyPr>
          <a:lstStyle/>
          <a:p>
            <a:endParaRPr lang="sr-Latn-CS">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Identifikacija informacionih zahtjeva</a:t>
            </a:r>
            <a:endParaRPr lang="en-US" dirty="0"/>
          </a:p>
        </p:txBody>
      </p:sp>
      <p:grpSp>
        <p:nvGrpSpPr>
          <p:cNvPr id="3" name="Group 79"/>
          <p:cNvGrpSpPr/>
          <p:nvPr/>
        </p:nvGrpSpPr>
        <p:grpSpPr>
          <a:xfrm>
            <a:off x="3429000" y="2209800"/>
            <a:ext cx="2522982" cy="609600"/>
            <a:chOff x="0" y="0"/>
            <a:chExt cx="2522982" cy="918972"/>
          </a:xfrm>
        </p:grpSpPr>
        <p:sp>
          <p:nvSpPr>
            <p:cNvPr id="81" name="Rounded Rectangle 80"/>
            <p:cNvSpPr/>
            <p:nvPr/>
          </p:nvSpPr>
          <p:spPr>
            <a:xfrm>
              <a:off x="0" y="0"/>
              <a:ext cx="2522982" cy="91897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2" name="Rounded Rectangle 4"/>
            <p:cNvSpPr/>
            <p:nvPr/>
          </p:nvSpPr>
          <p:spPr>
            <a:xfrm>
              <a:off x="26916" y="26916"/>
              <a:ext cx="1423819" cy="865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sr-Latn-CS" sz="1300" kern="1200" dirty="0" smtClean="0">
                  <a:latin typeface="Calibri" pitchFamily="34" charset="0"/>
                </a:rPr>
                <a:t>Pređi na novi član</a:t>
              </a:r>
              <a:endParaRPr lang="en-US" sz="1300" kern="1200" dirty="0">
                <a:latin typeface="Calibri" pitchFamily="34" charset="0"/>
              </a:endParaRPr>
            </a:p>
          </p:txBody>
        </p:sp>
      </p:grpSp>
      <p:grpSp>
        <p:nvGrpSpPr>
          <p:cNvPr id="4" name="Group 83"/>
          <p:cNvGrpSpPr/>
          <p:nvPr/>
        </p:nvGrpSpPr>
        <p:grpSpPr>
          <a:xfrm>
            <a:off x="3429000" y="3810000"/>
            <a:ext cx="2522982" cy="842772"/>
            <a:chOff x="0" y="0"/>
            <a:chExt cx="2522982" cy="918972"/>
          </a:xfrm>
        </p:grpSpPr>
        <p:sp>
          <p:nvSpPr>
            <p:cNvPr id="85" name="Rounded Rectangle 84"/>
            <p:cNvSpPr/>
            <p:nvPr/>
          </p:nvSpPr>
          <p:spPr>
            <a:xfrm>
              <a:off x="0" y="0"/>
              <a:ext cx="2522982" cy="91897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6" name="Rounded Rectangle 4"/>
            <p:cNvSpPr/>
            <p:nvPr/>
          </p:nvSpPr>
          <p:spPr>
            <a:xfrm>
              <a:off x="26916" y="26916"/>
              <a:ext cx="2487684" cy="865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sr-Latn-CS" sz="1300" kern="1200" dirty="0" smtClean="0">
                  <a:latin typeface="Calibri" pitchFamily="34" charset="0"/>
                </a:rPr>
                <a:t>Verovatno reč o zahtjevu za podacima </a:t>
              </a:r>
              <a:r>
                <a:rPr lang="sr-Latn-CS" sz="1300" kern="1200" dirty="0" smtClean="0">
                  <a:latin typeface="Calibri" pitchFamily="34" charset="0"/>
                  <a:sym typeface="Wingdings"/>
                </a:rPr>
                <a:t></a:t>
              </a:r>
              <a:endParaRPr lang="sr-Latn-CS" sz="1300" kern="1200" dirty="0" smtClean="0">
                <a:latin typeface="Calibri" pitchFamily="34" charset="0"/>
              </a:endParaRPr>
            </a:p>
            <a:p>
              <a:pPr lvl="0" algn="l" defTabSz="577850">
                <a:lnSpc>
                  <a:spcPct val="90000"/>
                </a:lnSpc>
                <a:spcBef>
                  <a:spcPct val="0"/>
                </a:spcBef>
                <a:spcAft>
                  <a:spcPct val="35000"/>
                </a:spcAft>
              </a:pPr>
              <a:r>
                <a:rPr lang="sr-Latn-CS" sz="1300" dirty="0" smtClean="0">
                  <a:latin typeface="Calibri" pitchFamily="34" charset="0"/>
                </a:rPr>
                <a:t>Identifikuj relevantni  nformacioni zahtev</a:t>
              </a:r>
              <a:endParaRPr lang="en-US" sz="1300" kern="1200" dirty="0">
                <a:latin typeface="Calibri" pitchFamily="34" charset="0"/>
              </a:endParaRPr>
            </a:p>
          </p:txBody>
        </p:sp>
      </p:grpSp>
      <p:grpSp>
        <p:nvGrpSpPr>
          <p:cNvPr id="5" name="Group 86"/>
          <p:cNvGrpSpPr/>
          <p:nvPr/>
        </p:nvGrpSpPr>
        <p:grpSpPr>
          <a:xfrm>
            <a:off x="6324600" y="3810000"/>
            <a:ext cx="2522982" cy="685800"/>
            <a:chOff x="0" y="0"/>
            <a:chExt cx="2522982" cy="918972"/>
          </a:xfrm>
        </p:grpSpPr>
        <p:sp>
          <p:nvSpPr>
            <p:cNvPr id="88" name="Rounded Rectangle 87"/>
            <p:cNvSpPr/>
            <p:nvPr/>
          </p:nvSpPr>
          <p:spPr>
            <a:xfrm>
              <a:off x="0" y="0"/>
              <a:ext cx="2522982" cy="91897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9" name="Rounded Rectangle 4"/>
            <p:cNvSpPr/>
            <p:nvPr/>
          </p:nvSpPr>
          <p:spPr>
            <a:xfrm>
              <a:off x="26916" y="26916"/>
              <a:ext cx="2335284" cy="865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sr-Latn-CS" sz="1300" kern="1200" dirty="0" smtClean="0">
                  <a:latin typeface="Calibri" pitchFamily="34" charset="0"/>
                </a:rPr>
                <a:t>Identifikuj relevantne grupe regulisanih subjekata</a:t>
              </a:r>
              <a:endParaRPr lang="en-US" sz="1300" kern="1200" dirty="0">
                <a:latin typeface="Calibri" pitchFamily="34" charset="0"/>
              </a:endParaRPr>
            </a:p>
          </p:txBody>
        </p:sp>
      </p:grpSp>
      <p:grpSp>
        <p:nvGrpSpPr>
          <p:cNvPr id="6" name="Group 89"/>
          <p:cNvGrpSpPr/>
          <p:nvPr/>
        </p:nvGrpSpPr>
        <p:grpSpPr>
          <a:xfrm>
            <a:off x="3429000" y="2971800"/>
            <a:ext cx="2522982" cy="685800"/>
            <a:chOff x="0" y="0"/>
            <a:chExt cx="2522982" cy="918972"/>
          </a:xfrm>
        </p:grpSpPr>
        <p:sp>
          <p:nvSpPr>
            <p:cNvPr id="91" name="Rounded Rectangle 90"/>
            <p:cNvSpPr/>
            <p:nvPr/>
          </p:nvSpPr>
          <p:spPr>
            <a:xfrm>
              <a:off x="0" y="0"/>
              <a:ext cx="2522982" cy="91897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2" name="Rounded Rectangle 4"/>
            <p:cNvSpPr/>
            <p:nvPr/>
          </p:nvSpPr>
          <p:spPr>
            <a:xfrm>
              <a:off x="26916" y="26916"/>
              <a:ext cx="2411484" cy="865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defTabSz="577850">
                <a:lnSpc>
                  <a:spcPct val="90000"/>
                </a:lnSpc>
                <a:spcBef>
                  <a:spcPct val="0"/>
                </a:spcBef>
                <a:spcAft>
                  <a:spcPct val="35000"/>
                </a:spcAft>
              </a:pPr>
              <a:r>
                <a:rPr lang="sr-Latn-CS" sz="1300" kern="1200" dirty="0" smtClean="0">
                  <a:latin typeface="Calibri" pitchFamily="34" charset="0"/>
                </a:rPr>
                <a:t>Verovatno informacioni zahtjev </a:t>
              </a:r>
              <a:r>
                <a:rPr lang="sr-Latn-CS" sz="1300" dirty="0" smtClean="0">
                  <a:latin typeface="Calibri" pitchFamily="34" charset="0"/>
                  <a:sym typeface="Wingdings"/>
                </a:rPr>
                <a:t></a:t>
              </a:r>
              <a:endParaRPr lang="sr-Latn-CS" sz="1300" kern="1200" dirty="0" smtClean="0">
                <a:latin typeface="Calibri" pitchFamily="34" charset="0"/>
              </a:endParaRPr>
            </a:p>
            <a:p>
              <a:pPr lvl="0" algn="l" defTabSz="577850">
                <a:lnSpc>
                  <a:spcPct val="90000"/>
                </a:lnSpc>
                <a:spcBef>
                  <a:spcPct val="0"/>
                </a:spcBef>
                <a:spcAft>
                  <a:spcPct val="35000"/>
                </a:spcAft>
              </a:pPr>
              <a:r>
                <a:rPr lang="sr-Latn-CS" sz="1300" dirty="0" smtClean="0">
                  <a:latin typeface="Calibri" pitchFamily="34" charset="0"/>
                </a:rPr>
                <a:t>Nađi koji se podaci traže</a:t>
              </a:r>
              <a:endParaRPr lang="sr-Latn-CS" sz="1300" kern="1200" dirty="0">
                <a:latin typeface="Calibri" pitchFamily="34" charset="0"/>
              </a:endParaRPr>
            </a:p>
          </p:txBody>
        </p:sp>
      </p:grpSp>
      <p:grpSp>
        <p:nvGrpSpPr>
          <p:cNvPr id="7" name="Group 92"/>
          <p:cNvGrpSpPr/>
          <p:nvPr/>
        </p:nvGrpSpPr>
        <p:grpSpPr>
          <a:xfrm>
            <a:off x="3429000" y="4800600"/>
            <a:ext cx="2522982" cy="838200"/>
            <a:chOff x="0" y="0"/>
            <a:chExt cx="2522982" cy="918972"/>
          </a:xfrm>
        </p:grpSpPr>
        <p:sp>
          <p:nvSpPr>
            <p:cNvPr id="94" name="Rounded Rectangle 93"/>
            <p:cNvSpPr/>
            <p:nvPr/>
          </p:nvSpPr>
          <p:spPr>
            <a:xfrm>
              <a:off x="0" y="0"/>
              <a:ext cx="2522982" cy="91897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5" name="Rounded Rectangle 4"/>
            <p:cNvSpPr/>
            <p:nvPr/>
          </p:nvSpPr>
          <p:spPr>
            <a:xfrm>
              <a:off x="26916" y="26916"/>
              <a:ext cx="2335284" cy="865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defTabSz="577850">
                <a:lnSpc>
                  <a:spcPct val="90000"/>
                </a:lnSpc>
                <a:spcBef>
                  <a:spcPct val="0"/>
                </a:spcBef>
                <a:spcAft>
                  <a:spcPct val="35000"/>
                </a:spcAft>
              </a:pPr>
              <a:r>
                <a:rPr lang="sr-Latn-CS" sz="1300" kern="1200" dirty="0" smtClean="0">
                  <a:latin typeface="Calibri" pitchFamily="34" charset="0"/>
                </a:rPr>
                <a:t>Verovatno informacioni zahtjev </a:t>
              </a:r>
              <a:r>
                <a:rPr lang="sr-Latn-CS" sz="1300" dirty="0" smtClean="0">
                  <a:latin typeface="Calibri" pitchFamily="34" charset="0"/>
                  <a:sym typeface="Wingdings"/>
                </a:rPr>
                <a:t></a:t>
              </a:r>
              <a:endParaRPr lang="sr-Latn-CS" sz="1300" kern="1200" dirty="0" smtClean="0">
                <a:latin typeface="Calibri" pitchFamily="34" charset="0"/>
              </a:endParaRPr>
            </a:p>
            <a:p>
              <a:pPr lvl="0" algn="l" defTabSz="577850">
                <a:lnSpc>
                  <a:spcPct val="90000"/>
                </a:lnSpc>
                <a:spcBef>
                  <a:spcPct val="0"/>
                </a:spcBef>
                <a:spcAft>
                  <a:spcPct val="35000"/>
                </a:spcAft>
              </a:pPr>
              <a:r>
                <a:rPr lang="sr-Latn-CS" sz="1300" dirty="0" smtClean="0">
                  <a:latin typeface="Calibri" pitchFamily="34" charset="0"/>
                </a:rPr>
                <a:t>Specifični podaci se traže u podzakonskim aktima</a:t>
              </a:r>
              <a:endParaRPr lang="en-US" sz="1300" kern="1200" dirty="0">
                <a:latin typeface="Calibri" pitchFamily="34" charset="0"/>
              </a:endParaRPr>
            </a:p>
          </p:txBody>
        </p:sp>
      </p:grpSp>
      <p:grpSp>
        <p:nvGrpSpPr>
          <p:cNvPr id="8" name="Group 99"/>
          <p:cNvGrpSpPr/>
          <p:nvPr/>
        </p:nvGrpSpPr>
        <p:grpSpPr>
          <a:xfrm>
            <a:off x="533400" y="1371600"/>
            <a:ext cx="2286000" cy="533400"/>
            <a:chOff x="753617" y="0"/>
            <a:chExt cx="2522982" cy="605032"/>
          </a:xfrm>
        </p:grpSpPr>
        <p:sp>
          <p:nvSpPr>
            <p:cNvPr id="101" name="Rounded Rectangle 100"/>
            <p:cNvSpPr/>
            <p:nvPr/>
          </p:nvSpPr>
          <p:spPr>
            <a:xfrm>
              <a:off x="753617" y="0"/>
              <a:ext cx="2522982" cy="60503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2" name="Rounded Rectangle 4"/>
            <p:cNvSpPr/>
            <p:nvPr/>
          </p:nvSpPr>
          <p:spPr>
            <a:xfrm>
              <a:off x="771338" y="17721"/>
              <a:ext cx="1442209" cy="5695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sr-Latn-CS" sz="1300" kern="1200" dirty="0" smtClean="0">
                  <a:latin typeface="Calibri" pitchFamily="34" charset="0"/>
                </a:rPr>
                <a:t>Propis</a:t>
              </a:r>
              <a:endParaRPr lang="en-US" sz="1300" kern="1200" dirty="0">
                <a:latin typeface="Calibri" pitchFamily="34" charset="0"/>
              </a:endParaRPr>
            </a:p>
          </p:txBody>
        </p:sp>
      </p:grpSp>
      <p:grpSp>
        <p:nvGrpSpPr>
          <p:cNvPr id="9" name="Group 102"/>
          <p:cNvGrpSpPr/>
          <p:nvPr/>
        </p:nvGrpSpPr>
        <p:grpSpPr>
          <a:xfrm>
            <a:off x="533400" y="2214368"/>
            <a:ext cx="2286000" cy="605032"/>
            <a:chOff x="753617" y="0"/>
            <a:chExt cx="2522982" cy="605032"/>
          </a:xfrm>
        </p:grpSpPr>
        <p:sp>
          <p:nvSpPr>
            <p:cNvPr id="104" name="Rounded Rectangle 103"/>
            <p:cNvSpPr/>
            <p:nvPr/>
          </p:nvSpPr>
          <p:spPr>
            <a:xfrm>
              <a:off x="753617" y="0"/>
              <a:ext cx="2522982" cy="60503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5" name="Rounded Rectangle 4"/>
            <p:cNvSpPr/>
            <p:nvPr/>
          </p:nvSpPr>
          <p:spPr>
            <a:xfrm>
              <a:off x="771337" y="17721"/>
              <a:ext cx="2421162" cy="5695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sr-Latn-CS" sz="1400" kern="1200" dirty="0" smtClean="0">
                  <a:latin typeface="Calibri" pitchFamily="34" charset="0"/>
                </a:rPr>
                <a:t>Da li član sadrži informacioni zahtjev?</a:t>
              </a:r>
              <a:endParaRPr lang="en-US" sz="1400" kern="1200" dirty="0">
                <a:latin typeface="Calibri" pitchFamily="34" charset="0"/>
              </a:endParaRPr>
            </a:p>
          </p:txBody>
        </p:sp>
      </p:grpSp>
      <p:grpSp>
        <p:nvGrpSpPr>
          <p:cNvPr id="10" name="Group 105"/>
          <p:cNvGrpSpPr/>
          <p:nvPr/>
        </p:nvGrpSpPr>
        <p:grpSpPr>
          <a:xfrm>
            <a:off x="533400" y="2971800"/>
            <a:ext cx="2286000" cy="685800"/>
            <a:chOff x="0" y="0"/>
            <a:chExt cx="2621279" cy="1123187"/>
          </a:xfrm>
        </p:grpSpPr>
        <p:sp>
          <p:nvSpPr>
            <p:cNvPr id="107" name="Rounded Rectangle 106"/>
            <p:cNvSpPr/>
            <p:nvPr/>
          </p:nvSpPr>
          <p:spPr>
            <a:xfrm>
              <a:off x="0" y="0"/>
              <a:ext cx="2621279" cy="1123187"/>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8" name="Rounded Rectangle 4"/>
            <p:cNvSpPr/>
            <p:nvPr/>
          </p:nvSpPr>
          <p:spPr>
            <a:xfrm>
              <a:off x="32897" y="32897"/>
              <a:ext cx="2573143" cy="10573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marL="0" lvl="0" algn="l" defTabSz="577850" rtl="0" eaLnBrk="1" latinLnBrk="0" hangingPunct="1">
                <a:lnSpc>
                  <a:spcPct val="90000"/>
                </a:lnSpc>
                <a:spcBef>
                  <a:spcPct val="0"/>
                </a:spcBef>
                <a:spcAft>
                  <a:spcPct val="35000"/>
                </a:spcAft>
              </a:pPr>
              <a:r>
                <a:rPr lang="sr-Latn-CS" sz="1300" kern="1200" dirty="0" smtClean="0">
                  <a:solidFill>
                    <a:schemeClr val="dk1">
                      <a:hueOff val="0"/>
                      <a:satOff val="0"/>
                      <a:lumOff val="0"/>
                      <a:alphaOff val="0"/>
                    </a:schemeClr>
                  </a:solidFill>
                  <a:latin typeface="Calibri" pitchFamily="34" charset="0"/>
                </a:rPr>
                <a:t>Da se navodi način na koji se dostavljaju  informacije?</a:t>
              </a:r>
              <a:endParaRPr lang="en-US" sz="1300" kern="1200" dirty="0" smtClean="0">
                <a:solidFill>
                  <a:schemeClr val="dk1">
                    <a:hueOff val="0"/>
                    <a:satOff val="0"/>
                    <a:lumOff val="0"/>
                    <a:alphaOff val="0"/>
                  </a:schemeClr>
                </a:solidFill>
                <a:latin typeface="Calibri" pitchFamily="34" charset="0"/>
              </a:endParaRPr>
            </a:p>
          </p:txBody>
        </p:sp>
      </p:grpSp>
      <p:grpSp>
        <p:nvGrpSpPr>
          <p:cNvPr id="11" name="Group 108"/>
          <p:cNvGrpSpPr/>
          <p:nvPr/>
        </p:nvGrpSpPr>
        <p:grpSpPr>
          <a:xfrm>
            <a:off x="533400" y="4792980"/>
            <a:ext cx="2286000" cy="769620"/>
            <a:chOff x="0" y="-1"/>
            <a:chExt cx="2785110" cy="1531620"/>
          </a:xfrm>
        </p:grpSpPr>
        <p:sp>
          <p:nvSpPr>
            <p:cNvPr id="110" name="Rounded Rectangle 109"/>
            <p:cNvSpPr/>
            <p:nvPr/>
          </p:nvSpPr>
          <p:spPr>
            <a:xfrm>
              <a:off x="0" y="-1"/>
              <a:ext cx="2785110" cy="1531620"/>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1" name="Rounded Rectangle 4"/>
            <p:cNvSpPr/>
            <p:nvPr/>
          </p:nvSpPr>
          <p:spPr>
            <a:xfrm>
              <a:off x="35793" y="35795"/>
              <a:ext cx="2707406" cy="146003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lvl="0" defTabSz="222250">
                <a:lnSpc>
                  <a:spcPct val="90000"/>
                </a:lnSpc>
                <a:spcBef>
                  <a:spcPct val="0"/>
                </a:spcBef>
                <a:spcAft>
                  <a:spcPct val="35000"/>
                </a:spcAft>
              </a:pPr>
              <a:r>
                <a:rPr lang="sr-Latn-CS" sz="1400" dirty="0" smtClean="0">
                  <a:latin typeface="Calibri" pitchFamily="34" charset="0"/>
                </a:rPr>
                <a:t>Povezanost sa drugim informacionim zahtjevom – veza sa drugim propisom</a:t>
              </a:r>
              <a:endParaRPr lang="en-US" sz="1400" dirty="0">
                <a:latin typeface="Calibri" pitchFamily="34" charset="0"/>
              </a:endParaRPr>
            </a:p>
          </p:txBody>
        </p:sp>
      </p:grpSp>
      <p:grpSp>
        <p:nvGrpSpPr>
          <p:cNvPr id="12" name="Group 111"/>
          <p:cNvGrpSpPr/>
          <p:nvPr/>
        </p:nvGrpSpPr>
        <p:grpSpPr>
          <a:xfrm>
            <a:off x="533401" y="3810000"/>
            <a:ext cx="2286000" cy="838200"/>
            <a:chOff x="0" y="0"/>
            <a:chExt cx="2785110" cy="2297430"/>
          </a:xfrm>
        </p:grpSpPr>
        <p:sp>
          <p:nvSpPr>
            <p:cNvPr id="113" name="Rounded Rectangle 112"/>
            <p:cNvSpPr/>
            <p:nvPr/>
          </p:nvSpPr>
          <p:spPr>
            <a:xfrm>
              <a:off x="0" y="0"/>
              <a:ext cx="2785110" cy="2297430"/>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4" name="Rounded Rectangle 4"/>
            <p:cNvSpPr/>
            <p:nvPr/>
          </p:nvSpPr>
          <p:spPr>
            <a:xfrm>
              <a:off x="15966" y="15966"/>
              <a:ext cx="2748189" cy="22654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050" tIns="19050" rIns="19050" bIns="19050" numCol="1" spcCol="1270" anchor="ctr" anchorCtr="0">
              <a:noAutofit/>
            </a:bodyPr>
            <a:lstStyle/>
            <a:p>
              <a:pPr defTabSz="222250">
                <a:lnSpc>
                  <a:spcPct val="90000"/>
                </a:lnSpc>
                <a:spcBef>
                  <a:spcPct val="0"/>
                </a:spcBef>
                <a:spcAft>
                  <a:spcPct val="35000"/>
                </a:spcAft>
              </a:pPr>
              <a:r>
                <a:rPr lang="sr-Latn-CS" sz="1400" dirty="0" smtClean="0">
                  <a:latin typeface="Calibri" pitchFamily="34" charset="0"/>
                </a:rPr>
                <a:t>Da li je potrebno dostaviti specifične podatke?</a:t>
              </a:r>
              <a:endParaRPr lang="en-US" sz="1400" dirty="0" smtClean="0">
                <a:latin typeface="Calibri" pitchFamily="34" charset="0"/>
              </a:endParaRPr>
            </a:p>
          </p:txBody>
        </p:sp>
      </p:grpSp>
      <p:grpSp>
        <p:nvGrpSpPr>
          <p:cNvPr id="13" name="Group 114"/>
          <p:cNvGrpSpPr/>
          <p:nvPr/>
        </p:nvGrpSpPr>
        <p:grpSpPr>
          <a:xfrm>
            <a:off x="533400" y="5734051"/>
            <a:ext cx="2247900" cy="819149"/>
            <a:chOff x="0" y="1276349"/>
            <a:chExt cx="3276599" cy="2552699"/>
          </a:xfrm>
        </p:grpSpPr>
        <p:sp>
          <p:nvSpPr>
            <p:cNvPr id="116" name="Rounded Rectangle 115"/>
            <p:cNvSpPr/>
            <p:nvPr/>
          </p:nvSpPr>
          <p:spPr>
            <a:xfrm>
              <a:off x="0" y="1276349"/>
              <a:ext cx="3276599" cy="2552699"/>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7" name="Rounded Rectangle 4"/>
            <p:cNvSpPr/>
            <p:nvPr/>
          </p:nvSpPr>
          <p:spPr>
            <a:xfrm>
              <a:off x="74766" y="1351115"/>
              <a:ext cx="3127067" cy="24031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sr-Latn-CS" sz="1400" kern="1200" dirty="0" smtClean="0">
                  <a:latin typeface="Calibri" pitchFamily="34" charset="0"/>
                </a:rPr>
                <a:t>Odluka da li se određeni zahtjev može dovesti u vezu sa propisom</a:t>
              </a:r>
              <a:endParaRPr lang="en-US" sz="1400" kern="1200" dirty="0">
                <a:latin typeface="Calibri" pitchFamily="34" charset="0"/>
              </a:endParaRPr>
            </a:p>
          </p:txBody>
        </p:sp>
      </p:grpSp>
      <p:sp>
        <p:nvSpPr>
          <p:cNvPr id="118" name="Right Arrow 117"/>
          <p:cNvSpPr/>
          <p:nvPr/>
        </p:nvSpPr>
        <p:spPr>
          <a:xfrm rot="5400000">
            <a:off x="1409700" y="19431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19" name="Right Arrow 118"/>
          <p:cNvSpPr/>
          <p:nvPr/>
        </p:nvSpPr>
        <p:spPr>
          <a:xfrm rot="5400000">
            <a:off x="1409700" y="27051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20" name="Right Arrow 119"/>
          <p:cNvSpPr/>
          <p:nvPr/>
        </p:nvSpPr>
        <p:spPr>
          <a:xfrm rot="5400000">
            <a:off x="1409700" y="36195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21" name="Right Arrow 120"/>
          <p:cNvSpPr/>
          <p:nvPr/>
        </p:nvSpPr>
        <p:spPr>
          <a:xfrm rot="5400000">
            <a:off x="1409700" y="46101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22" name="Right Arrow 121"/>
          <p:cNvSpPr/>
          <p:nvPr/>
        </p:nvSpPr>
        <p:spPr>
          <a:xfrm rot="5400000">
            <a:off x="1409700" y="55245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23" name="Right Arrow 122"/>
          <p:cNvSpPr/>
          <p:nvPr/>
        </p:nvSpPr>
        <p:spPr>
          <a:xfrm>
            <a:off x="2895600" y="41148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24" name="Right Arrow 123"/>
          <p:cNvSpPr/>
          <p:nvPr/>
        </p:nvSpPr>
        <p:spPr>
          <a:xfrm>
            <a:off x="2895600" y="32004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25" name="Right Arrow 124"/>
          <p:cNvSpPr/>
          <p:nvPr/>
        </p:nvSpPr>
        <p:spPr>
          <a:xfrm>
            <a:off x="2895600" y="50292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126" name="Right Arrow 125"/>
          <p:cNvSpPr/>
          <p:nvPr/>
        </p:nvSpPr>
        <p:spPr>
          <a:xfrm>
            <a:off x="2895600" y="23622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45" name="TextBox 44"/>
          <p:cNvSpPr txBox="1"/>
          <p:nvPr/>
        </p:nvSpPr>
        <p:spPr>
          <a:xfrm>
            <a:off x="2895600" y="2057400"/>
            <a:ext cx="369012" cy="307777"/>
          </a:xfrm>
          <a:prstGeom prst="rect">
            <a:avLst/>
          </a:prstGeom>
          <a:noFill/>
        </p:spPr>
        <p:txBody>
          <a:bodyPr wrap="none" rtlCol="0">
            <a:spAutoFit/>
          </a:bodyPr>
          <a:lstStyle/>
          <a:p>
            <a:r>
              <a:rPr lang="sr-Latn-CS" sz="1400" dirty="0" smtClean="0">
                <a:latin typeface="Calibri" pitchFamily="34" charset="0"/>
              </a:rPr>
              <a:t>ne</a:t>
            </a:r>
            <a:endParaRPr lang="sr-Cyrl-CS" sz="1400" dirty="0">
              <a:latin typeface="Calibri" pitchFamily="34" charset="0"/>
            </a:endParaRPr>
          </a:p>
        </p:txBody>
      </p:sp>
      <p:sp>
        <p:nvSpPr>
          <p:cNvPr id="46" name="Bent Arrow 45"/>
          <p:cNvSpPr/>
          <p:nvPr/>
        </p:nvSpPr>
        <p:spPr>
          <a:xfrm flipH="1">
            <a:off x="2819400" y="1524000"/>
            <a:ext cx="990600" cy="685800"/>
          </a:xfrm>
          <a:prstGeom prst="ben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r-Cyrl-CS">
              <a:latin typeface="Calibri" pitchFamily="34" charset="0"/>
            </a:endParaRPr>
          </a:p>
        </p:txBody>
      </p:sp>
      <p:sp>
        <p:nvSpPr>
          <p:cNvPr id="47" name="TextBox 46"/>
          <p:cNvSpPr txBox="1"/>
          <p:nvPr/>
        </p:nvSpPr>
        <p:spPr>
          <a:xfrm>
            <a:off x="2907588" y="4797623"/>
            <a:ext cx="369012" cy="307777"/>
          </a:xfrm>
          <a:prstGeom prst="rect">
            <a:avLst/>
          </a:prstGeom>
          <a:noFill/>
        </p:spPr>
        <p:txBody>
          <a:bodyPr wrap="none" rtlCol="0">
            <a:spAutoFit/>
          </a:bodyPr>
          <a:lstStyle/>
          <a:p>
            <a:r>
              <a:rPr lang="sr-Latn-CS" sz="1400" dirty="0" smtClean="0">
                <a:latin typeface="Calibri" pitchFamily="34" charset="0"/>
              </a:rPr>
              <a:t>ne</a:t>
            </a:r>
            <a:endParaRPr lang="sr-Cyrl-CS" sz="1400" dirty="0">
              <a:latin typeface="Calibri" pitchFamily="34" charset="0"/>
            </a:endParaRPr>
          </a:p>
        </p:txBody>
      </p:sp>
      <p:sp>
        <p:nvSpPr>
          <p:cNvPr id="50" name="Bent Arrow 49"/>
          <p:cNvSpPr/>
          <p:nvPr/>
        </p:nvSpPr>
        <p:spPr>
          <a:xfrm rot="16200000" flipH="1" flipV="1">
            <a:off x="6210300" y="3009900"/>
            <a:ext cx="685800" cy="1219200"/>
          </a:xfrm>
          <a:prstGeom prst="ben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r-Cyrl-CS">
              <a:latin typeface="Calibri" pitchFamily="34" charset="0"/>
            </a:endParaRPr>
          </a:p>
        </p:txBody>
      </p:sp>
      <p:grpSp>
        <p:nvGrpSpPr>
          <p:cNvPr id="14" name="Group 50"/>
          <p:cNvGrpSpPr/>
          <p:nvPr/>
        </p:nvGrpSpPr>
        <p:grpSpPr>
          <a:xfrm>
            <a:off x="6324600" y="4724400"/>
            <a:ext cx="2522982" cy="685800"/>
            <a:chOff x="0" y="0"/>
            <a:chExt cx="2522982" cy="918972"/>
          </a:xfrm>
        </p:grpSpPr>
        <p:sp>
          <p:nvSpPr>
            <p:cNvPr id="52" name="Rounded Rectangle 51"/>
            <p:cNvSpPr/>
            <p:nvPr/>
          </p:nvSpPr>
          <p:spPr>
            <a:xfrm>
              <a:off x="0" y="0"/>
              <a:ext cx="2522982" cy="918972"/>
            </a:xfrm>
            <a:prstGeom prst="roundRect">
              <a:avLst>
                <a:gd name="adj" fmla="val 10000"/>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3" name="Rounded Rectangle 4"/>
            <p:cNvSpPr/>
            <p:nvPr/>
          </p:nvSpPr>
          <p:spPr>
            <a:xfrm>
              <a:off x="26916" y="26916"/>
              <a:ext cx="2335284" cy="865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sr-Latn-CS" sz="1300" kern="1200" dirty="0" smtClean="0">
                  <a:latin typeface="Calibri" pitchFamily="34" charset="0"/>
                </a:rPr>
                <a:t>Ako se odnosi na više grupacija – onda tretirati kao posebne informacione zahtjeve</a:t>
              </a:r>
              <a:endParaRPr lang="en-US" sz="1300" kern="1200" dirty="0">
                <a:latin typeface="Calibri" pitchFamily="34" charset="0"/>
              </a:endParaRPr>
            </a:p>
          </p:txBody>
        </p:sp>
      </p:grpSp>
      <p:sp>
        <p:nvSpPr>
          <p:cNvPr id="54" name="Right Arrow 53"/>
          <p:cNvSpPr/>
          <p:nvPr/>
        </p:nvSpPr>
        <p:spPr>
          <a:xfrm rot="5400000">
            <a:off x="6819900" y="4457700"/>
            <a:ext cx="381000" cy="304800"/>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latin typeface="Calibri" pitchFamily="34" charset="0"/>
            </a:endParaRPr>
          </a:p>
        </p:txBody>
      </p:sp>
      <p:sp>
        <p:nvSpPr>
          <p:cNvPr id="55" name="TextBox 54"/>
          <p:cNvSpPr txBox="1"/>
          <p:nvPr/>
        </p:nvSpPr>
        <p:spPr>
          <a:xfrm>
            <a:off x="2895600" y="2895600"/>
            <a:ext cx="365806" cy="307777"/>
          </a:xfrm>
          <a:prstGeom prst="rect">
            <a:avLst/>
          </a:prstGeom>
          <a:noFill/>
        </p:spPr>
        <p:txBody>
          <a:bodyPr wrap="none" rtlCol="0">
            <a:spAutoFit/>
          </a:bodyPr>
          <a:lstStyle/>
          <a:p>
            <a:r>
              <a:rPr lang="sr-Latn-CS" sz="1400" dirty="0" smtClean="0">
                <a:latin typeface="Calibri" pitchFamily="34" charset="0"/>
              </a:rPr>
              <a:t>da</a:t>
            </a:r>
            <a:endParaRPr lang="sr-Cyrl-CS" sz="1400" dirty="0">
              <a:latin typeface="Calibri" pitchFamily="34" charset="0"/>
            </a:endParaRPr>
          </a:p>
        </p:txBody>
      </p:sp>
      <p:sp>
        <p:nvSpPr>
          <p:cNvPr id="56" name="TextBox 55"/>
          <p:cNvSpPr txBox="1"/>
          <p:nvPr/>
        </p:nvSpPr>
        <p:spPr>
          <a:xfrm>
            <a:off x="2895600" y="3810000"/>
            <a:ext cx="365806" cy="307777"/>
          </a:xfrm>
          <a:prstGeom prst="rect">
            <a:avLst/>
          </a:prstGeom>
          <a:noFill/>
        </p:spPr>
        <p:txBody>
          <a:bodyPr wrap="none" rtlCol="0">
            <a:spAutoFit/>
          </a:bodyPr>
          <a:lstStyle/>
          <a:p>
            <a:r>
              <a:rPr lang="sr-Latn-CS" sz="1400" dirty="0" smtClean="0">
                <a:latin typeface="Calibri" pitchFamily="34" charset="0"/>
              </a:rPr>
              <a:t>da</a:t>
            </a:r>
            <a:endParaRPr lang="sr-Cyrl-CS" sz="1400" dirty="0">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bs-Latn-BA" sz="3200" dirty="0" smtClean="0"/>
              <a:t> Glavne odlike modela za izvještavanje za svaki dio mjerenja </a:t>
            </a:r>
            <a:endParaRPr lang="hr-BA" sz="3200" dirty="0"/>
          </a:p>
        </p:txBody>
      </p:sp>
      <p:sp>
        <p:nvSpPr>
          <p:cNvPr id="3" name="Content Placeholder 2"/>
          <p:cNvSpPr>
            <a:spLocks noGrp="1"/>
          </p:cNvSpPr>
          <p:nvPr>
            <p:ph idx="1"/>
          </p:nvPr>
        </p:nvSpPr>
        <p:spPr>
          <a:xfrm>
            <a:off x="142844" y="1285860"/>
            <a:ext cx="8786874" cy="5286412"/>
          </a:xfrm>
        </p:spPr>
        <p:txBody>
          <a:bodyPr>
            <a:normAutofit fontScale="77500" lnSpcReduction="20000"/>
          </a:bodyPr>
          <a:lstStyle/>
          <a:p>
            <a:pPr lvl="0"/>
            <a:r>
              <a:rPr lang="bs-Latn-BA" dirty="0" smtClean="0"/>
              <a:t>Fokus na propise koji najviše opterećuju i objašnjenje zašto su takvi, uključujući i koji dio regulative (obaveze informisanja/zahtjeva za podacima) naročito dovodi do administrativnih opterećenja za firme,</a:t>
            </a:r>
            <a:endParaRPr lang="hr-BA" dirty="0" smtClean="0"/>
          </a:p>
          <a:p>
            <a:pPr lvl="0"/>
            <a:r>
              <a:rPr lang="bs-Latn-BA" dirty="0" smtClean="0"/>
              <a:t>Dokumentiranje ispravne primjene metodologije i svih pitanja za ministarstvo. Tu treba uključiti sažetak procesa mjerenja uključujući njegovo vrijeme, broj intervjua, probleme na koje se naišlo, pokazivanje sporazuma tamo gdje ministarstva imaju propise koji se preklapaju tj. ko preuzima nadležnost, itd. Tu se može pozivati na ranije izvještaje ali se to treba predstaviti tako da se glavna pitanja sumiraju bez potrebe na vraćanje,</a:t>
            </a:r>
            <a:endParaRPr lang="hr-BA" dirty="0" smtClean="0"/>
          </a:p>
          <a:p>
            <a:pPr lvl="0"/>
            <a:r>
              <a:rPr lang="bs-Latn-BA" dirty="0" smtClean="0"/>
              <a:t>Uključivanje poglavlja koja opisuju sugestije firmi u pogledu pojednostavljivanja pravila i inicijativa za digitalizaciju. Opis propisa/obaveza informisanja koje se smatraju naročito iritantnim/tegobnim i slučajevi najbolje prakse, </a:t>
            </a:r>
            <a:endParaRPr lang="hr-BA" dirty="0" smtClean="0"/>
          </a:p>
          <a:p>
            <a:pPr lvl="0"/>
            <a:r>
              <a:rPr lang="bs-Latn-BA" dirty="0" smtClean="0"/>
              <a:t>Aneksi sa potpunim listama obaveza, opterećenja itd.</a:t>
            </a:r>
            <a:endParaRPr lang="hr-BA" dirty="0" smtClean="0"/>
          </a:p>
          <a:p>
            <a:endParaRPr lang="hr-B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dirty="0" smtClean="0"/>
              <a:t>Obrazloženje metodologije</a:t>
            </a:r>
            <a:endParaRPr lang="hr-BA" sz="3600" dirty="0"/>
          </a:p>
        </p:txBody>
      </p:sp>
      <p:sp>
        <p:nvSpPr>
          <p:cNvPr id="3" name="Content Placeholder 2"/>
          <p:cNvSpPr>
            <a:spLocks noGrp="1"/>
          </p:cNvSpPr>
          <p:nvPr>
            <p:ph idx="1"/>
          </p:nvPr>
        </p:nvSpPr>
        <p:spPr/>
        <p:txBody>
          <a:bodyPr/>
          <a:lstStyle/>
          <a:p>
            <a:pPr algn="just"/>
            <a:r>
              <a:rPr lang="hr-HR" dirty="0" smtClean="0"/>
              <a:t>Pored davanja administrativnih troškova za oblast regulative koja se analizira, izvještaj o rezultatima analize standardnih troškova mora objasniti i kako se izvršila analiza, na koje se probleme naišlo tokom analize i kako su se riješili ti problemi. Detaljne zahtjeve za izvještaje o ex-ante i ex-post analizama standardnih troškova treba specificirati koordinaciona jedinica u standardnom šablonu za izvještavanje.</a:t>
            </a:r>
            <a:endParaRPr lang="hr-BA" dirty="0" smtClean="0"/>
          </a:p>
          <a:p>
            <a:endParaRPr lang="hr-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Standardno mjerenje troškova uključuje sljedeće aktivnosti:</a:t>
            </a:r>
            <a:r>
              <a:rPr lang="hr-BA" dirty="0" smtClean="0"/>
              <a:t/>
            </a:r>
            <a:br>
              <a:rPr lang="hr-BA" dirty="0" smtClean="0"/>
            </a:br>
            <a:endParaRPr lang="hr-BA" dirty="0"/>
          </a:p>
        </p:txBody>
      </p:sp>
      <p:sp>
        <p:nvSpPr>
          <p:cNvPr id="3" name="Content Placeholder 2"/>
          <p:cNvSpPr>
            <a:spLocks noGrp="1"/>
          </p:cNvSpPr>
          <p:nvPr>
            <p:ph idx="1"/>
          </p:nvPr>
        </p:nvSpPr>
        <p:spPr>
          <a:xfrm>
            <a:off x="142844" y="1600200"/>
            <a:ext cx="8858312" cy="4972072"/>
          </a:xfrm>
        </p:spPr>
        <p:txBody>
          <a:bodyPr>
            <a:normAutofit fontScale="70000" lnSpcReduction="20000"/>
          </a:bodyPr>
          <a:lstStyle/>
          <a:p>
            <a:pPr lvl="0"/>
            <a:r>
              <a:rPr lang="hr-HR" dirty="0" smtClean="0"/>
              <a:t>određivanje regulatornih područjam odnosno zakonskih i podzakonskih akata za mjerenje,</a:t>
            </a:r>
            <a:endParaRPr lang="hr-BA" dirty="0" smtClean="0"/>
          </a:p>
          <a:p>
            <a:pPr lvl="0"/>
            <a:r>
              <a:rPr lang="hr-HR" dirty="0" smtClean="0"/>
              <a:t>popis svih propisanih administrativnih obaveza poslovnih subjekata, zajedno sa potrebnim podacima i dokumentima, radnjama i godišnjom učestalošću (frekvencijom),</a:t>
            </a:r>
            <a:endParaRPr lang="hr-BA" dirty="0" smtClean="0"/>
          </a:p>
          <a:p>
            <a:pPr lvl="0"/>
            <a:r>
              <a:rPr lang="hr-HR" dirty="0" smtClean="0"/>
              <a:t>konsultacije, odnosno provođenje fokus grupa sa poslovnim udruženjima (zajednicama) i/ili pojedinačnih intervjua kako bi se od poslovnih subjekata prikupili podaci o trošku vremena i naknadama.</a:t>
            </a:r>
            <a:endParaRPr lang="hr-BA" dirty="0" smtClean="0"/>
          </a:p>
          <a:p>
            <a:pPr lvl="0"/>
            <a:r>
              <a:rPr lang="hr-HR" dirty="0" smtClean="0"/>
              <a:t>prikupljanje statističkih podataka o troškovima plaća i broju subjekata na koje se propisane obveze odnose,</a:t>
            </a:r>
            <a:endParaRPr lang="hr-BA" dirty="0" smtClean="0"/>
          </a:p>
          <a:p>
            <a:pPr lvl="0"/>
            <a:r>
              <a:rPr lang="hr-HR" dirty="0" smtClean="0"/>
              <a:t>provođenje mjerenja slijedom prikupljenih rezultata i definisanje procijenjene vrijednosti,</a:t>
            </a:r>
            <a:endParaRPr lang="hr-BA" dirty="0" smtClean="0"/>
          </a:p>
          <a:p>
            <a:pPr lvl="0"/>
            <a:r>
              <a:rPr lang="hr-HR" dirty="0" smtClean="0"/>
              <a:t>iniciranje, usvajanje i provedba mjera za administrativno rasterećenje,</a:t>
            </a:r>
            <a:endParaRPr lang="hr-BA" dirty="0" smtClean="0"/>
          </a:p>
          <a:p>
            <a:pPr lvl="0"/>
            <a:r>
              <a:rPr lang="hr-HR" dirty="0" smtClean="0"/>
              <a:t>monitoring i izvještavanje.</a:t>
            </a:r>
            <a:endParaRPr lang="hr-BA" dirty="0" smtClean="0"/>
          </a:p>
          <a:p>
            <a:pPr fontAlgn="base">
              <a:buNone/>
            </a:pPr>
            <a:r>
              <a:rPr lang="bs-Latn-BA" dirty="0" smtClean="0"/>
              <a:t> </a:t>
            </a:r>
            <a:endParaRPr lang="hr-BA" dirty="0" smtClean="0"/>
          </a:p>
          <a:p>
            <a:endParaRPr lang="hr-B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Mjerenje digitalnog rješenja</a:t>
            </a:r>
            <a:endParaRPr lang="hr-BA" dirty="0"/>
          </a:p>
        </p:txBody>
      </p:sp>
      <p:sp>
        <p:nvSpPr>
          <p:cNvPr id="3" name="Content Placeholder 2"/>
          <p:cNvSpPr>
            <a:spLocks noGrp="1"/>
          </p:cNvSpPr>
          <p:nvPr>
            <p:ph idx="1"/>
          </p:nvPr>
        </p:nvSpPr>
        <p:spPr/>
        <p:txBody>
          <a:bodyPr>
            <a:normAutofit fontScale="92500" lnSpcReduction="10000"/>
          </a:bodyPr>
          <a:lstStyle/>
          <a:p>
            <a:pPr algn="just"/>
            <a:r>
              <a:rPr lang="hr-HR" dirty="0" smtClean="0"/>
              <a:t>Mjerenje digitalnog rješenja vrši se na isti način kao i mjerenje papirnatog načina usklađivanja s obavezama, odnosno također se mjeri vrijeme koje privredni subjekti troše na provedbu administrativnih radnji u svrhu usklađivanja s obavezama osnovom propisa. Poredeći vremenski trošak usklađivanja sa nekom obavezom nastalom korištenjem digitalnog rješenja s troškom usklađivanja nastalim klasičnom papirnatom metodom, moći ćemo, na jednostavan način, izračunati učinak digitalnog rješenja.</a:t>
            </a:r>
            <a:endParaRPr lang="hr-BA" dirty="0" smtClean="0"/>
          </a:p>
          <a:p>
            <a:pPr fontAlgn="base">
              <a:buNone/>
            </a:pPr>
            <a:r>
              <a:rPr lang="bs-Latn-BA" dirty="0" smtClean="0"/>
              <a:t> </a:t>
            </a:r>
            <a:endParaRPr lang="hr-BA" dirty="0" smtClean="0"/>
          </a:p>
          <a:p>
            <a:endParaRPr lang="hr-B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Troškovi</a:t>
            </a:r>
            <a:r>
              <a:rPr lang="en-US" sz="3600" dirty="0" smtClean="0"/>
              <a:t> regulative za </a:t>
            </a:r>
            <a:r>
              <a:rPr lang="hr-BA" sz="3600" dirty="0" smtClean="0"/>
              <a:t>kompanije</a:t>
            </a:r>
            <a:r>
              <a:rPr lang="hr-BA" dirty="0" smtClean="0"/>
              <a:t/>
            </a:r>
            <a:br>
              <a:rPr lang="hr-BA" dirty="0" smtClean="0"/>
            </a:br>
            <a:endParaRPr lang="hr-BA" dirty="0"/>
          </a:p>
        </p:txBody>
      </p:sp>
      <p:sp>
        <p:nvSpPr>
          <p:cNvPr id="3" name="Content Placeholder 2"/>
          <p:cNvSpPr>
            <a:spLocks noGrp="1"/>
          </p:cNvSpPr>
          <p:nvPr>
            <p:ph idx="1"/>
          </p:nvPr>
        </p:nvSpPr>
        <p:spPr>
          <a:xfrm>
            <a:off x="251520" y="1556792"/>
            <a:ext cx="8640960" cy="4752568"/>
          </a:xfrm>
        </p:spPr>
        <p:txBody>
          <a:bodyPr/>
          <a:lstStyle/>
          <a:p>
            <a:r>
              <a:rPr lang="en-US" dirty="0" err="1" smtClean="0"/>
              <a:t>Direktni</a:t>
            </a:r>
            <a:r>
              <a:rPr lang="en-US" dirty="0" smtClean="0"/>
              <a:t> </a:t>
            </a:r>
            <a:r>
              <a:rPr lang="en-US" dirty="0" err="1" smtClean="0"/>
              <a:t>finansijski</a:t>
            </a:r>
            <a:r>
              <a:rPr lang="en-US" dirty="0" smtClean="0"/>
              <a:t> </a:t>
            </a:r>
            <a:r>
              <a:rPr lang="en-US" dirty="0" err="1" smtClean="0"/>
              <a:t>troškovi</a:t>
            </a:r>
            <a:endParaRPr lang="hr-BA" dirty="0" smtClean="0"/>
          </a:p>
          <a:p>
            <a:r>
              <a:rPr lang="en-US" dirty="0" err="1" smtClean="0"/>
              <a:t>Troškovi</a:t>
            </a:r>
            <a:r>
              <a:rPr lang="en-US" dirty="0" smtClean="0"/>
              <a:t> </a:t>
            </a:r>
            <a:r>
              <a:rPr lang="en-US" dirty="0" err="1" smtClean="0"/>
              <a:t>usklađivanja</a:t>
            </a:r>
            <a:endParaRPr lang="hr-BA" dirty="0" smtClean="0"/>
          </a:p>
          <a:p>
            <a:r>
              <a:rPr lang="en-US" dirty="0" err="1" smtClean="0"/>
              <a:t>Dugoročni</a:t>
            </a:r>
            <a:r>
              <a:rPr lang="en-US" dirty="0" smtClean="0"/>
              <a:t> </a:t>
            </a:r>
            <a:r>
              <a:rPr lang="en-US" dirty="0" err="1" smtClean="0"/>
              <a:t>strukturalni</a:t>
            </a:r>
            <a:r>
              <a:rPr lang="en-US" dirty="0" smtClean="0"/>
              <a:t> </a:t>
            </a:r>
            <a:r>
              <a:rPr lang="en-US" dirty="0" err="1" smtClean="0"/>
              <a:t>troškovi</a:t>
            </a:r>
            <a:endParaRPr lang="hr-BA" dirty="0" smtClean="0"/>
          </a:p>
          <a:p>
            <a:r>
              <a:rPr lang="en-US" dirty="0" err="1" smtClean="0"/>
              <a:t>Indirektni</a:t>
            </a:r>
            <a:r>
              <a:rPr lang="en-US" dirty="0" smtClean="0"/>
              <a:t> </a:t>
            </a:r>
            <a:r>
              <a:rPr lang="en-US" dirty="0" err="1" smtClean="0"/>
              <a:t>finansijski</a:t>
            </a:r>
            <a:r>
              <a:rPr lang="en-US" dirty="0" smtClean="0"/>
              <a:t> </a:t>
            </a:r>
            <a:r>
              <a:rPr lang="en-US" dirty="0" err="1" smtClean="0"/>
              <a:t>troškovi</a:t>
            </a:r>
            <a:r>
              <a:rPr lang="en-US" dirty="0" smtClean="0"/>
              <a:t> (</a:t>
            </a:r>
            <a:r>
              <a:rPr lang="en-US" dirty="0" err="1" smtClean="0"/>
              <a:t>troškovi</a:t>
            </a:r>
            <a:r>
              <a:rPr lang="en-US" dirty="0" smtClean="0"/>
              <a:t> </a:t>
            </a:r>
            <a:r>
              <a:rPr lang="en-US" dirty="0" err="1" smtClean="0"/>
              <a:t>suštinskog</a:t>
            </a:r>
            <a:r>
              <a:rPr lang="en-US" dirty="0" smtClean="0"/>
              <a:t> </a:t>
            </a:r>
            <a:r>
              <a:rPr lang="en-US" dirty="0" err="1" smtClean="0"/>
              <a:t>usklađivanja</a:t>
            </a:r>
            <a:r>
              <a:rPr lang="en-US" dirty="0" smtClean="0"/>
              <a:t>)</a:t>
            </a:r>
            <a:endParaRPr lang="hr-BA" dirty="0" smtClean="0"/>
          </a:p>
          <a:p>
            <a:r>
              <a:rPr lang="en-US" dirty="0" err="1" smtClean="0"/>
              <a:t>Administrativni</a:t>
            </a:r>
            <a:r>
              <a:rPr lang="en-US" dirty="0" smtClean="0"/>
              <a:t> </a:t>
            </a:r>
            <a:r>
              <a:rPr lang="en-US" dirty="0" err="1" smtClean="0"/>
              <a:t>troškovi</a:t>
            </a:r>
            <a:endParaRPr lang="hr-B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00132"/>
          </a:xfrm>
        </p:spPr>
        <p:txBody>
          <a:bodyPr/>
          <a:lstStyle/>
          <a:p>
            <a:endParaRPr lang="hr-BA" dirty="0"/>
          </a:p>
        </p:txBody>
      </p:sp>
      <p:graphicFrame>
        <p:nvGraphicFramePr>
          <p:cNvPr id="4" name="Content Placeholder 3"/>
          <p:cNvGraphicFramePr>
            <a:graphicFrameLocks noGrp="1"/>
          </p:cNvGraphicFramePr>
          <p:nvPr>
            <p:ph idx="1"/>
          </p:nvPr>
        </p:nvGraphicFramePr>
        <p:xfrm>
          <a:off x="0" y="-1"/>
          <a:ext cx="9144000" cy="6858001"/>
        </p:xfrm>
        <a:graphic>
          <a:graphicData uri="http://schemas.openxmlformats.org/drawingml/2006/table">
            <a:tbl>
              <a:tblPr firstRow="1" bandRow="1">
                <a:tableStyleId>{5C22544A-7EE6-4342-B048-85BDC9FD1C3A}</a:tableStyleId>
              </a:tblPr>
              <a:tblGrid>
                <a:gridCol w="2214546"/>
                <a:gridCol w="6929454"/>
              </a:tblGrid>
              <a:tr h="1338675">
                <a:tc>
                  <a:txBody>
                    <a:bodyPr/>
                    <a:lstStyle/>
                    <a:p>
                      <a:pPr algn="ctr">
                        <a:lnSpc>
                          <a:spcPct val="115000"/>
                        </a:lnSpc>
                        <a:spcAft>
                          <a:spcPts val="0"/>
                        </a:spcAft>
                      </a:pPr>
                      <a:r>
                        <a:rPr lang="hr-BA" sz="1200" b="1" dirty="0">
                          <a:solidFill>
                            <a:schemeClr val="bg1"/>
                          </a:solidFill>
                          <a:latin typeface="Calibri"/>
                          <a:ea typeface="Calibri"/>
                          <a:cs typeface="Calibri"/>
                        </a:rPr>
                        <a:t>Troškovi provedbe</a:t>
                      </a:r>
                      <a:endParaRPr lang="hr-BA" sz="1100" dirty="0">
                        <a:solidFill>
                          <a:schemeClr val="bg1"/>
                        </a:solidFill>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hr-BA" sz="1200" dirty="0">
                          <a:solidFill>
                            <a:schemeClr val="bg1"/>
                          </a:solidFill>
                          <a:latin typeface="Calibri"/>
                          <a:ea typeface="Calibri"/>
                          <a:cs typeface="Calibri"/>
                        </a:rPr>
                        <a:t>Troškovi koje snose subjekti regulative u upoznavanju sa novim, ili izmjenjenim obavezama usklađivanja sa regulativom, razvijanju strategija usklađivanja i dodjeli odgovornosti za dovršavanje zadataka vezanih s usklađivanjem. Zato su to velikim dijelom kratkoročni jednokratni troškovi.</a:t>
                      </a:r>
                      <a:endParaRPr lang="hr-BA" sz="1100" dirty="0">
                        <a:solidFill>
                          <a:schemeClr val="bg1"/>
                        </a:solidFill>
                        <a:latin typeface="Calibri"/>
                        <a:ea typeface="Times New Roman"/>
                        <a:cs typeface="Times New Roman"/>
                      </a:endParaRPr>
                    </a:p>
                  </a:txBody>
                  <a:tcPr marL="68580" marR="68580" marT="0" marB="0"/>
                </a:tc>
              </a:tr>
              <a:tr h="1561788">
                <a:tc>
                  <a:txBody>
                    <a:bodyPr/>
                    <a:lstStyle/>
                    <a:p>
                      <a:pPr algn="ctr">
                        <a:lnSpc>
                          <a:spcPct val="115000"/>
                        </a:lnSpc>
                        <a:spcAft>
                          <a:spcPts val="0"/>
                        </a:spcAft>
                      </a:pPr>
                      <a:r>
                        <a:rPr lang="hr-BA" sz="1200" b="1" dirty="0">
                          <a:latin typeface="Calibri"/>
                          <a:ea typeface="Calibri"/>
                          <a:cs typeface="Calibri"/>
                        </a:rPr>
                        <a:t>Direktni troškovi radne snage</a:t>
                      </a:r>
                      <a:endParaRPr lang="hr-BA" sz="1100" dirty="0">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hr-BA" sz="1200" dirty="0">
                          <a:latin typeface="Calibri"/>
                          <a:ea typeface="Calibri"/>
                          <a:cs typeface="Calibri"/>
                        </a:rPr>
                        <a:t>Troškovi vremena koje osoblje potroši na završavanje aktivnosti potrebnih da se uskladi sa regulativom. Treba unijeti samo troškove osoblja koje je direktno uključeno u vršenje tih aktivnosti: troškovi nadziranja osoblja/upravljanja unose se u kategoriju režijskih troškova. Direktni troškovi radne snage obuhvataju dva glavna elementa: troškove isplaćenih plata i troškove radne snage koji nisu plata.</a:t>
                      </a:r>
                      <a:endParaRPr lang="hr-BA" sz="1100" dirty="0">
                        <a:latin typeface="Calibri"/>
                        <a:ea typeface="Times New Roman"/>
                        <a:cs typeface="Times New Roman"/>
                      </a:endParaRPr>
                    </a:p>
                  </a:txBody>
                  <a:tcPr marL="68580" marR="68580" marT="0" marB="0"/>
                </a:tc>
              </a:tr>
              <a:tr h="1115563">
                <a:tc>
                  <a:txBody>
                    <a:bodyPr/>
                    <a:lstStyle/>
                    <a:p>
                      <a:pPr algn="ctr">
                        <a:lnSpc>
                          <a:spcPct val="115000"/>
                        </a:lnSpc>
                        <a:spcAft>
                          <a:spcPts val="0"/>
                        </a:spcAft>
                      </a:pPr>
                      <a:r>
                        <a:rPr lang="hr-BA" sz="1200" b="1" dirty="0">
                          <a:latin typeface="Calibri"/>
                          <a:ea typeface="Calibri"/>
                          <a:cs typeface="Calibri"/>
                        </a:rPr>
                        <a:t>Režije</a:t>
                      </a:r>
                      <a:endParaRPr lang="hr-BA" sz="1100" dirty="0">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hr-BA" sz="1200" dirty="0">
                          <a:latin typeface="Calibri"/>
                          <a:ea typeface="Calibri"/>
                          <a:cs typeface="Calibri"/>
                        </a:rPr>
                        <a:t>Troškovi iznajmljivanja prostora, uredske opreme, komunalija i drugog što koristi osoblje koje se bavi aktivnostima na usklađivanju sa regulativom, kao i kompanijske režije, kao što su rukovodni doprinosi koji se mogu pripisati aktivnostima na usklađivanju.</a:t>
                      </a:r>
                      <a:endParaRPr lang="hr-BA" sz="1100" dirty="0">
                        <a:latin typeface="Calibri"/>
                        <a:ea typeface="Times New Roman"/>
                        <a:cs typeface="Times New Roman"/>
                      </a:endParaRPr>
                    </a:p>
                  </a:txBody>
                  <a:tcPr marL="68580" marR="68580" marT="0" marB="0"/>
                </a:tc>
              </a:tr>
              <a:tr h="947325">
                <a:tc>
                  <a:txBody>
                    <a:bodyPr/>
                    <a:lstStyle/>
                    <a:p>
                      <a:pPr algn="ctr">
                        <a:lnSpc>
                          <a:spcPct val="115000"/>
                        </a:lnSpc>
                        <a:spcAft>
                          <a:spcPts val="0"/>
                        </a:spcAft>
                      </a:pPr>
                      <a:r>
                        <a:rPr lang="hr-BA" sz="1200" b="1">
                          <a:latin typeface="Calibri"/>
                          <a:ea typeface="Calibri"/>
                          <a:cs typeface="Calibri"/>
                        </a:rPr>
                        <a:t>Troškovi opreme</a:t>
                      </a:r>
                      <a:endParaRPr lang="hr-BA" sz="1100">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hr-BA" sz="1200" dirty="0">
                          <a:latin typeface="Calibri"/>
                          <a:ea typeface="Calibri"/>
                          <a:cs typeface="Calibri"/>
                        </a:rPr>
                        <a:t>Ove troškove snose kompanije kad god trebaju kupiti neku kapitalnu opremu da bi se uskladile sa regulativom. Tu mogu spadati i mašine (npr. oprema za tretiranje štetnih emisija iz proizvodnih objekata da si se ispoštovali novi standardi o emisijama) i software (npr. programi potrebni za praćenje konkretnih emisija u stvarnom vremenu).</a:t>
                      </a:r>
                      <a:endParaRPr lang="hr-BA" sz="1100" dirty="0">
                        <a:latin typeface="Calibri"/>
                        <a:ea typeface="Times New Roman"/>
                        <a:cs typeface="Times New Roman"/>
                      </a:endParaRPr>
                    </a:p>
                  </a:txBody>
                  <a:tcPr marL="68580" marR="68580" marT="0" marB="0"/>
                </a:tc>
              </a:tr>
              <a:tr h="947325">
                <a:tc>
                  <a:txBody>
                    <a:bodyPr/>
                    <a:lstStyle/>
                    <a:p>
                      <a:pPr algn="ctr">
                        <a:lnSpc>
                          <a:spcPct val="115000"/>
                        </a:lnSpc>
                        <a:spcAft>
                          <a:spcPts val="0"/>
                        </a:spcAft>
                      </a:pPr>
                      <a:r>
                        <a:rPr lang="hr-BA" sz="1200" b="1">
                          <a:latin typeface="Calibri"/>
                          <a:ea typeface="Calibri"/>
                          <a:cs typeface="Calibri"/>
                        </a:rPr>
                        <a:t>Materijalni troškovi</a:t>
                      </a:r>
                      <a:endParaRPr lang="hr-BA" sz="1100">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hr-BA" sz="1200" dirty="0">
                          <a:latin typeface="Calibri"/>
                          <a:ea typeface="Calibri"/>
                          <a:cs typeface="Calibri"/>
                        </a:rPr>
                        <a:t>Inkrementalni troškovi koji nastaju pri primjeni nekih od materijalnih ulaznih elemenata što se koriste u procesu proizvodnje da bi se osigurala usklađenost sa regulativom (zato se oni ponekad nazivaju „ulaznim troškovima“). Oni su stoga kontinuirani troškovi.</a:t>
                      </a:r>
                      <a:endParaRPr lang="hr-BA" sz="1100" dirty="0">
                        <a:latin typeface="Calibri"/>
                        <a:ea typeface="Times New Roman"/>
                        <a:cs typeface="Times New Roman"/>
                      </a:endParaRPr>
                    </a:p>
                  </a:txBody>
                  <a:tcPr marL="68580" marR="68580" marT="0" marB="0"/>
                </a:tc>
              </a:tr>
              <a:tr h="947325">
                <a:tc>
                  <a:txBody>
                    <a:bodyPr/>
                    <a:lstStyle/>
                    <a:p>
                      <a:pPr algn="ctr">
                        <a:lnSpc>
                          <a:spcPct val="115000"/>
                        </a:lnSpc>
                        <a:spcAft>
                          <a:spcPts val="0"/>
                        </a:spcAft>
                      </a:pPr>
                      <a:r>
                        <a:rPr lang="hr-BA" sz="1200" b="1">
                          <a:latin typeface="Calibri"/>
                          <a:ea typeface="Calibri"/>
                          <a:cs typeface="Calibri"/>
                        </a:rPr>
                        <a:t>Trošak vanjskih usluga</a:t>
                      </a:r>
                      <a:endParaRPr lang="hr-BA" sz="1100">
                        <a:latin typeface="Calibri"/>
                        <a:ea typeface="Times New Roman"/>
                        <a:cs typeface="Times New Roman"/>
                      </a:endParaRPr>
                    </a:p>
                  </a:txBody>
                  <a:tcPr marL="68580" marR="68580" marT="0" marB="0" anchor="ctr"/>
                </a:tc>
                <a:tc>
                  <a:txBody>
                    <a:bodyPr/>
                    <a:lstStyle/>
                    <a:p>
                      <a:pPr algn="just">
                        <a:lnSpc>
                          <a:spcPct val="115000"/>
                        </a:lnSpc>
                        <a:spcAft>
                          <a:spcPts val="0"/>
                        </a:spcAft>
                      </a:pPr>
                      <a:r>
                        <a:rPr lang="hr-BA" sz="1200" dirty="0">
                          <a:latin typeface="Calibri"/>
                          <a:ea typeface="Calibri"/>
                          <a:cs typeface="Calibri"/>
                        </a:rPr>
                        <a:t>Svaki trošak plaćanja vanjskim dobavljačima koji pružaju pomoć u postizanju usklađenosti sa regulativom.</a:t>
                      </a:r>
                      <a:endParaRPr lang="hr-BA" sz="1100" dirty="0">
                        <a:latin typeface="Calibri"/>
                        <a:ea typeface="Times New Roman"/>
                        <a:cs typeface="Times New Roman"/>
                      </a:endParaRPr>
                    </a:p>
                    <a:p>
                      <a:pPr algn="just">
                        <a:lnSpc>
                          <a:spcPct val="115000"/>
                        </a:lnSpc>
                        <a:spcAft>
                          <a:spcPts val="0"/>
                        </a:spcAft>
                      </a:pPr>
                      <a:r>
                        <a:rPr lang="hr-BA" sz="1200" dirty="0">
                          <a:latin typeface="Calibri"/>
                          <a:ea typeface="Calibri"/>
                          <a:cs typeface="Calibri"/>
                        </a:rPr>
                        <a:t>Na primjer, suočena sa strožijom kontrolom emisija, kompanija može angažovati inžinjere-konsultante da je savjetuju o dostupnim načinima postizanja usklađenosti i njihovim relativnim troškovima i koristima.</a:t>
                      </a:r>
                      <a:endParaRPr lang="hr-BA" sz="11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1524001"/>
          <a:ext cx="8381999"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pPr lvl="0"/>
            <a:r>
              <a:rPr lang="sr-Latn-CS" dirty="0" smtClean="0"/>
              <a:t>Troškovi prilagođavanja regulativi</a:t>
            </a:r>
            <a:endParaRPr lang="sr-Latn-C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Troškovi prilagođavanja regulativi</a:t>
            </a:r>
            <a:endParaRPr lang="en-US" dirty="0"/>
          </a:p>
        </p:txBody>
      </p:sp>
      <p:graphicFrame>
        <p:nvGraphicFramePr>
          <p:cNvPr id="5" name="Diagram 4"/>
          <p:cNvGraphicFramePr/>
          <p:nvPr/>
        </p:nvGraphicFramePr>
        <p:xfrm>
          <a:off x="228600" y="1371600"/>
          <a:ext cx="8763000" cy="525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393</TotalTime>
  <Words>3045</Words>
  <Application>Microsoft Office PowerPoint</Application>
  <PresentationFormat>On-screen Show (4:3)</PresentationFormat>
  <Paragraphs>276</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Apex</vt:lpstr>
      <vt:lpstr>Standard Cost Model (SCM) </vt:lpstr>
      <vt:lpstr>Planirana metodologija</vt:lpstr>
      <vt:lpstr>Pojam SCM</vt:lpstr>
      <vt:lpstr>Standardno mjerenje troškova uključuje sljedeće aktivnosti: </vt:lpstr>
      <vt:lpstr>Mjerenje digitalnog rješenja</vt:lpstr>
      <vt:lpstr>Troškovi regulative za kompanije </vt:lpstr>
      <vt:lpstr>PowerPoint Presentation</vt:lpstr>
      <vt:lpstr>Troškovi prilagođavanja regulativi</vt:lpstr>
      <vt:lpstr>Troškovi prilagođavanja regulativi</vt:lpstr>
      <vt:lpstr>Definicija  administrativnih troškova</vt:lpstr>
      <vt:lpstr>Primjeri obaveza informisanja  </vt:lpstr>
      <vt:lpstr>Primjeri obaveza informisanja</vt:lpstr>
      <vt:lpstr>Standardne administrativne aktivnosti</vt:lpstr>
      <vt:lpstr>Standardne administrativne aktivnosti</vt:lpstr>
      <vt:lpstr>Primjeri vrsta obaveza informisanja</vt:lpstr>
      <vt:lpstr>Primjeri vrsta obaveza informisanja</vt:lpstr>
      <vt:lpstr>Primjeri graničnih obaveza informisanja</vt:lpstr>
      <vt:lpstr>PowerPoint Presentation</vt:lpstr>
      <vt:lpstr>Indikatori standardnog modela troškova</vt:lpstr>
      <vt:lpstr>Procedura </vt:lpstr>
      <vt:lpstr>Metodi za procjenu komponenti troškova usklađivanja </vt:lpstr>
      <vt:lpstr>Administrativno opterećenje privrede </vt:lpstr>
      <vt:lpstr>Utvrđivanje privrednog subjekta koje redovno efikasno posluje</vt:lpstr>
      <vt:lpstr>PowerPoint Presentation</vt:lpstr>
      <vt:lpstr>Koraci prema SCM</vt:lpstr>
      <vt:lpstr>Faza 1: Pripremna analiza </vt:lpstr>
      <vt:lpstr>Faza 2: Skupljanje podataka o vremenu i troškovima i standardizacija </vt:lpstr>
      <vt:lpstr>  Faza 3: Izračun, podnošenje podataka i izvještaji   </vt:lpstr>
      <vt:lpstr>Parametri troškova za administrativne aktivnosti</vt:lpstr>
      <vt:lpstr>Izbor načina mjerenja</vt:lpstr>
      <vt:lpstr>Formula</vt:lpstr>
      <vt:lpstr>Identifikacija informacionih zahtjeva</vt:lpstr>
      <vt:lpstr> Glavne odlike modela za izvještavanje za svaki dio mjerenja </vt:lpstr>
      <vt:lpstr>Obrazloženje metodologije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Procjena uticaja (propisa)-RIA</dc:title>
  <dc:creator>Veljko</dc:creator>
  <cp:lastModifiedBy>Selvira Hodžić-Obhođaš</cp:lastModifiedBy>
  <cp:revision>47</cp:revision>
  <dcterms:created xsi:type="dcterms:W3CDTF">2006-08-16T00:00:00Z</dcterms:created>
  <dcterms:modified xsi:type="dcterms:W3CDTF">2020-11-05T13:22:23Z</dcterms:modified>
</cp:coreProperties>
</file>